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62" r:id="rId2"/>
    <p:sldId id="445" r:id="rId3"/>
    <p:sldId id="444" r:id="rId4"/>
    <p:sldId id="451" r:id="rId5"/>
    <p:sldId id="449" r:id="rId6"/>
    <p:sldId id="454" r:id="rId7"/>
    <p:sldId id="455" r:id="rId8"/>
    <p:sldId id="452" r:id="rId9"/>
    <p:sldId id="453" r:id="rId10"/>
    <p:sldId id="450" r:id="rId11"/>
    <p:sldId id="448" r:id="rId12"/>
    <p:sldId id="381" r:id="rId13"/>
    <p:sldId id="268" r:id="rId14"/>
    <p:sldId id="273" r:id="rId15"/>
    <p:sldId id="278" r:id="rId16"/>
    <p:sldId id="376" r:id="rId17"/>
    <p:sldId id="427" r:id="rId18"/>
    <p:sldId id="263" r:id="rId19"/>
    <p:sldId id="293" r:id="rId20"/>
    <p:sldId id="288" r:id="rId21"/>
    <p:sldId id="289" r:id="rId22"/>
    <p:sldId id="294" r:id="rId23"/>
    <p:sldId id="296" r:id="rId24"/>
    <p:sldId id="297"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446" r:id="rId38"/>
    <p:sldId id="409" r:id="rId39"/>
    <p:sldId id="390" r:id="rId40"/>
    <p:sldId id="391" r:id="rId41"/>
    <p:sldId id="395" r:id="rId42"/>
    <p:sldId id="392" r:id="rId43"/>
    <p:sldId id="393" r:id="rId44"/>
    <p:sldId id="394" r:id="rId45"/>
    <p:sldId id="396" r:id="rId46"/>
    <p:sldId id="274" r:id="rId47"/>
    <p:sldId id="420" r:id="rId48"/>
    <p:sldId id="410" r:id="rId49"/>
    <p:sldId id="317" r:id="rId50"/>
    <p:sldId id="318" r:id="rId51"/>
    <p:sldId id="319" r:id="rId52"/>
    <p:sldId id="320" r:id="rId53"/>
    <p:sldId id="397" r:id="rId54"/>
    <p:sldId id="411" r:id="rId55"/>
    <p:sldId id="321" r:id="rId56"/>
    <p:sldId id="334" r:id="rId57"/>
    <p:sldId id="335" r:id="rId58"/>
    <p:sldId id="336" r:id="rId59"/>
    <p:sldId id="337" r:id="rId60"/>
    <p:sldId id="340" r:id="rId61"/>
  </p:sldIdLst>
  <p:sldSz cx="12192000" cy="6858000"/>
  <p:notesSz cx="7102475" cy="9388475"/>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Source Sans Pro" panose="020B0503030403020204" pitchFamily="34" charset="0"/>
      <p:regular r:id="rId68"/>
      <p:bold r:id="rId69"/>
      <p:italic r:id="rId70"/>
      <p:boldItalic r:id="rId71"/>
    </p:embeddedFont>
    <p:embeddedFont>
      <p:font typeface="Source Sans Pro Light" panose="020F0302020204030204" pitchFamily="34" charset="0"/>
      <p:regular r:id="rId72"/>
      <p:italic r:id="rId73"/>
    </p:embeddedFont>
    <p:embeddedFont>
      <p:font typeface="Source Sans Pro SemiBold" panose="020F0502020204030204" pitchFamily="34" charset="0"/>
      <p:regular r:id="rId74"/>
      <p:bold r:id="rId75"/>
      <p:italic r:id="rId76"/>
      <p:boldItalic r:id="rId77"/>
    </p:embeddedFont>
    <p:embeddedFont>
      <p:font typeface="Source Sans Pro SemiBold" panose="020F050202020403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rry Ingraham" initials="GI" lastIdx="1" clrIdx="0">
    <p:extLst>
      <p:ext uri="{19B8F6BF-5375-455C-9EA6-DF929625EA0E}">
        <p15:presenceInfo xmlns:p15="http://schemas.microsoft.com/office/powerpoint/2012/main" userId="8092e465eeb77a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DBFC6"/>
    <a:srgbClr val="7DA7C9"/>
    <a:srgbClr val="88ACBE"/>
    <a:srgbClr val="FFFFFF"/>
    <a:srgbClr val="223238"/>
    <a:srgbClr val="597E8D"/>
    <a:srgbClr val="ECF0F2"/>
    <a:srgbClr val="A8D3FE"/>
    <a:srgbClr val="CFDCEB"/>
    <a:srgbClr val="61A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70" autoAdjust="0"/>
    <p:restoredTop sz="96327"/>
  </p:normalViewPr>
  <p:slideViewPr>
    <p:cSldViewPr snapToGrid="0" snapToObjects="1">
      <p:cViewPr varScale="1">
        <p:scale>
          <a:sx n="93" d="100"/>
          <a:sy n="93" d="100"/>
        </p:scale>
        <p:origin x="240" y="2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8670-0965-A448-8526-942614885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20A27-B68A-EA42-8A16-B54EBFBDA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89309A-5382-7C4E-938E-418AB78674E3}"/>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5" name="Footer Placeholder 4">
            <a:extLst>
              <a:ext uri="{FF2B5EF4-FFF2-40B4-BE49-F238E27FC236}">
                <a16:creationId xmlns:a16="http://schemas.microsoft.com/office/drawing/2014/main" id="{D24B040C-4F2C-214F-B356-399329183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B2074-D60B-144E-BB46-9027CFD5EE85}"/>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34908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8255-B901-AC4B-8F66-1501C79641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2BDBDF-8009-1949-94AA-8E229D4D7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8CD25-344C-9047-8B0C-1C223D02AD75}"/>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5" name="Footer Placeholder 4">
            <a:extLst>
              <a:ext uri="{FF2B5EF4-FFF2-40B4-BE49-F238E27FC236}">
                <a16:creationId xmlns:a16="http://schemas.microsoft.com/office/drawing/2014/main" id="{1500CA10-117D-7642-85FC-EF73FF877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F6CD4-DB37-BC47-9534-24014A0560FD}"/>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305939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158945-E136-AD43-B174-3778920514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DEBC39-75C1-E64C-9A57-FF9FA2CBF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E8397-73B0-A54D-A943-36BDA43B6BF5}"/>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5" name="Footer Placeholder 4">
            <a:extLst>
              <a:ext uri="{FF2B5EF4-FFF2-40B4-BE49-F238E27FC236}">
                <a16:creationId xmlns:a16="http://schemas.microsoft.com/office/drawing/2014/main" id="{74B5E6E1-3B8E-2D48-BB5F-4FE506C31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842D8-3CCB-EB42-9594-5CC7AAF4E49E}"/>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174583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63DB-0BD1-BF4C-B987-55108E0CBF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D5F5D-4EAC-0F40-AF95-47DD0766EA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C5074-0438-8446-9376-C3118F261A59}"/>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5" name="Footer Placeholder 4">
            <a:extLst>
              <a:ext uri="{FF2B5EF4-FFF2-40B4-BE49-F238E27FC236}">
                <a16:creationId xmlns:a16="http://schemas.microsoft.com/office/drawing/2014/main" id="{E09068E7-31E1-2A4A-B85B-E990A4A84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54C4-C8F4-EE4F-A811-38DA5E7B569F}"/>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329247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9ED82-D595-E545-9F0B-5649256363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D6EBAE-8E3A-BE46-ABB3-0CB7A155B1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30AA4-487D-224C-A4DB-16D5E68B45B2}"/>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5" name="Footer Placeholder 4">
            <a:extLst>
              <a:ext uri="{FF2B5EF4-FFF2-40B4-BE49-F238E27FC236}">
                <a16:creationId xmlns:a16="http://schemas.microsoft.com/office/drawing/2014/main" id="{F2A08DFF-6F4C-8540-962F-A05F28619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1BE2F-91D2-574F-93BE-FC0A60C8522B}"/>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15793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44C2-681B-374D-ABA5-C4AF36C881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F5613-F6B1-7B43-A002-F04CCBC93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5F4FFA-B147-DE4D-90F5-3E4F4D888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0D8BDE-7F76-C34E-B4C8-346D7000B689}"/>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6" name="Footer Placeholder 5">
            <a:extLst>
              <a:ext uri="{FF2B5EF4-FFF2-40B4-BE49-F238E27FC236}">
                <a16:creationId xmlns:a16="http://schemas.microsoft.com/office/drawing/2014/main" id="{238FE2A1-7951-1741-B327-388278633B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C79C5-7AB6-9341-8A24-6C08F5DA6C72}"/>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788879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D3A6-4A2B-F84A-9074-AA364CFD02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BB579C-1C56-FD40-835F-579B9B3EC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802752-9A83-3346-AD98-CE3D7AC387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811E9-BCB4-E94C-93C4-3ECEA3346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C51E16-9AEA-B642-B5EB-D5840277D3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DABB9-BA2C-274D-A6F2-2D82054EDB65}"/>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8" name="Footer Placeholder 7">
            <a:extLst>
              <a:ext uri="{FF2B5EF4-FFF2-40B4-BE49-F238E27FC236}">
                <a16:creationId xmlns:a16="http://schemas.microsoft.com/office/drawing/2014/main" id="{F1AF85A6-B306-1647-9173-DD918CE507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064A7-22FE-D84E-9A7F-04F7217603B6}"/>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1800482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CE36-4CDE-024B-BE68-DA09F111B9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C6BE56-AB5D-D644-BF39-010A70D57774}"/>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4" name="Footer Placeholder 3">
            <a:extLst>
              <a:ext uri="{FF2B5EF4-FFF2-40B4-BE49-F238E27FC236}">
                <a16:creationId xmlns:a16="http://schemas.microsoft.com/office/drawing/2014/main" id="{F8F9CD6E-CEE8-2942-8DE7-CF586447A2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B57055-8C73-B049-A89D-4E7FEE9DBE7C}"/>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7539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401AE0-332B-0A4F-ACF6-676B6CA25286}"/>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3" name="Footer Placeholder 2">
            <a:extLst>
              <a:ext uri="{FF2B5EF4-FFF2-40B4-BE49-F238E27FC236}">
                <a16:creationId xmlns:a16="http://schemas.microsoft.com/office/drawing/2014/main" id="{A87B56E5-7993-5440-9208-BDD905CC0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F74705-4A2B-0247-AB02-A065691699E7}"/>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2422247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5BE5-1175-534D-B043-8525D9880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C3151-FB16-B447-AFF8-4088103FE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FAA14E-8A78-384F-A4DB-07CC6EDBF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4B221-527B-7042-AA8C-2173FC5381EA}"/>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6" name="Footer Placeholder 5">
            <a:extLst>
              <a:ext uri="{FF2B5EF4-FFF2-40B4-BE49-F238E27FC236}">
                <a16:creationId xmlns:a16="http://schemas.microsoft.com/office/drawing/2014/main" id="{1693A345-8637-8342-BCEB-BA4A9CD4AB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08ACB-A66F-9346-A144-8A908601380A}"/>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3278281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BA05-14BF-7443-B636-DC187E551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C4754F-3E1E-F643-9937-95C4EBBB08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E9D525-79F4-8549-96E5-01CB34A36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7B1C3-E677-C849-BF3F-640AF7BDD239}"/>
              </a:ext>
            </a:extLst>
          </p:cNvPr>
          <p:cNvSpPr>
            <a:spLocks noGrp="1"/>
          </p:cNvSpPr>
          <p:nvPr>
            <p:ph type="dt" sz="half" idx="10"/>
          </p:nvPr>
        </p:nvSpPr>
        <p:spPr/>
        <p:txBody>
          <a:bodyPr/>
          <a:lstStyle/>
          <a:p>
            <a:fld id="{6367D747-A70D-3647-8946-69C6B09764F3}" type="datetimeFigureOut">
              <a:rPr lang="en-US" smtClean="0"/>
              <a:t>11/15/23</a:t>
            </a:fld>
            <a:endParaRPr lang="en-US"/>
          </a:p>
        </p:txBody>
      </p:sp>
      <p:sp>
        <p:nvSpPr>
          <p:cNvPr id="6" name="Footer Placeholder 5">
            <a:extLst>
              <a:ext uri="{FF2B5EF4-FFF2-40B4-BE49-F238E27FC236}">
                <a16:creationId xmlns:a16="http://schemas.microsoft.com/office/drawing/2014/main" id="{EECAB183-2977-C94B-A25F-19C8DB702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C2F9D5-2C83-264D-BDD7-842B78F3E9EE}"/>
              </a:ext>
            </a:extLst>
          </p:cNvPr>
          <p:cNvSpPr>
            <a:spLocks noGrp="1"/>
          </p:cNvSpPr>
          <p:nvPr>
            <p:ph type="sldNum" sz="quarter" idx="12"/>
          </p:nvPr>
        </p:nvSpPr>
        <p:spPr/>
        <p:txBody>
          <a:bodyPr/>
          <a:lstStyle/>
          <a:p>
            <a:fld id="{8909C26E-1343-614A-8564-348A81ECEC73}" type="slidenum">
              <a:rPr lang="en-US" smtClean="0"/>
              <a:t>‹#›</a:t>
            </a:fld>
            <a:endParaRPr lang="en-US"/>
          </a:p>
        </p:txBody>
      </p:sp>
    </p:spTree>
    <p:extLst>
      <p:ext uri="{BB962C8B-B14F-4D97-AF65-F5344CB8AC3E}">
        <p14:creationId xmlns:p14="http://schemas.microsoft.com/office/powerpoint/2010/main" val="102289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16A92-6F1D-C64C-9025-A1E9FEEBB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400AA-9DD7-1148-9CC8-9EB163FA5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8FA4E-75D7-7E4F-A06F-B2A68375A5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7D747-A70D-3647-8946-69C6B09764F3}" type="datetimeFigureOut">
              <a:rPr lang="en-US" smtClean="0"/>
              <a:t>11/15/23</a:t>
            </a:fld>
            <a:endParaRPr lang="en-US"/>
          </a:p>
        </p:txBody>
      </p:sp>
      <p:sp>
        <p:nvSpPr>
          <p:cNvPr id="5" name="Footer Placeholder 4">
            <a:extLst>
              <a:ext uri="{FF2B5EF4-FFF2-40B4-BE49-F238E27FC236}">
                <a16:creationId xmlns:a16="http://schemas.microsoft.com/office/drawing/2014/main" id="{42E01AC6-FB51-514D-8C2E-8B58C36856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433D7-D8E5-294B-B432-B9CD6BFA4B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9C26E-1343-614A-8564-348A81ECEC73}" type="slidenum">
              <a:rPr lang="en-US" smtClean="0"/>
              <a:t>‹#›</a:t>
            </a:fld>
            <a:endParaRPr lang="en-US"/>
          </a:p>
        </p:txBody>
      </p:sp>
    </p:spTree>
    <p:extLst>
      <p:ext uri="{BB962C8B-B14F-4D97-AF65-F5344CB8AC3E}">
        <p14:creationId xmlns:p14="http://schemas.microsoft.com/office/powerpoint/2010/main" val="118412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3" name="Picture 2" descr="A picture containing arch&#10;&#10;Description automatically generated">
            <a:extLst>
              <a:ext uri="{FF2B5EF4-FFF2-40B4-BE49-F238E27FC236}">
                <a16:creationId xmlns:a16="http://schemas.microsoft.com/office/drawing/2014/main" id="{DA17051B-4CEA-DD41-8A35-90A9C8345B29}"/>
              </a:ext>
            </a:extLst>
          </p:cNvPr>
          <p:cNvPicPr>
            <a:picLocks noChangeAspect="1"/>
          </p:cNvPicPr>
          <p:nvPr/>
        </p:nvPicPr>
        <p:blipFill rotWithShape="1">
          <a:blip r:embed="rId2"/>
          <a:srcRect l="13909"/>
          <a:stretch/>
        </p:blipFill>
        <p:spPr>
          <a:xfrm>
            <a:off x="0" y="1981200"/>
            <a:ext cx="12192000" cy="4876800"/>
          </a:xfrm>
          <a:prstGeom prst="rect">
            <a:avLst/>
          </a:prstGeom>
        </p:spPr>
      </p:pic>
      <p:sp>
        <p:nvSpPr>
          <p:cNvPr id="5" name="Subtitle 2">
            <a:extLst>
              <a:ext uri="{FF2B5EF4-FFF2-40B4-BE49-F238E27FC236}">
                <a16:creationId xmlns:a16="http://schemas.microsoft.com/office/drawing/2014/main" id="{A4BEEEA8-828D-3B49-BA40-E87A0312C331}"/>
              </a:ext>
            </a:extLst>
          </p:cNvPr>
          <p:cNvSpPr>
            <a:spLocks noGrp="1"/>
          </p:cNvSpPr>
          <p:nvPr>
            <p:ph type="subTitle" idx="1"/>
          </p:nvPr>
        </p:nvSpPr>
        <p:spPr>
          <a:xfrm>
            <a:off x="1002506" y="3199040"/>
            <a:ext cx="10186988" cy="2441119"/>
          </a:xfrm>
        </p:spPr>
        <p:txBody>
          <a:bodyPr>
            <a:noAutofit/>
          </a:bodyPr>
          <a:lstStyle/>
          <a:p>
            <a:r>
              <a:rPr lang="en-US" sz="10700" b="1" dirty="0">
                <a:solidFill>
                  <a:srgbClr val="8CE58E"/>
                </a:solidFill>
                <a:latin typeface="Source Sans Pro" panose="020B0503030403020204" pitchFamily="34" charset="0"/>
                <a:ea typeface="Source Sans Pro" panose="020B0503030403020204" pitchFamily="34" charset="0"/>
              </a:rPr>
              <a:t>Sex &amp; Identity</a:t>
            </a:r>
          </a:p>
          <a:p>
            <a:r>
              <a:rPr lang="en-US" sz="6000" dirty="0">
                <a:solidFill>
                  <a:srgbClr val="ECF0F2"/>
                </a:solidFill>
                <a:latin typeface="Source Sans Pro" panose="020B0503030403020204" pitchFamily="34" charset="0"/>
                <a:ea typeface="Source Sans Pro" panose="020B0503030403020204" pitchFamily="34" charset="0"/>
              </a:rPr>
              <a:t>Leadership Summit</a:t>
            </a:r>
          </a:p>
        </p:txBody>
      </p:sp>
      <p:pic>
        <p:nvPicPr>
          <p:cNvPr id="6" name="Picture 5" descr="A picture containing logo&#10;&#10;Description automatically generated">
            <a:extLst>
              <a:ext uri="{FF2B5EF4-FFF2-40B4-BE49-F238E27FC236}">
                <a16:creationId xmlns:a16="http://schemas.microsoft.com/office/drawing/2014/main" id="{DD975A34-A810-E443-B44B-00BAF914D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0" y="279013"/>
            <a:ext cx="2362200" cy="1385031"/>
          </a:xfrm>
          <a:prstGeom prst="rect">
            <a:avLst/>
          </a:prstGeom>
        </p:spPr>
      </p:pic>
    </p:spTree>
    <p:extLst>
      <p:ext uri="{BB962C8B-B14F-4D97-AF65-F5344CB8AC3E}">
        <p14:creationId xmlns:p14="http://schemas.microsoft.com/office/powerpoint/2010/main" val="4145036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784859" y="1559444"/>
            <a:ext cx="10622281" cy="30862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“Chronic shame is synonymous with a pervasive sense of not being wanted.”</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Andrew Comiskey, Strength In Weakness</a:t>
            </a:r>
          </a:p>
        </p:txBody>
      </p:sp>
    </p:spTree>
    <p:extLst>
      <p:ext uri="{BB962C8B-B14F-4D97-AF65-F5344CB8AC3E}">
        <p14:creationId xmlns:p14="http://schemas.microsoft.com/office/powerpoint/2010/main" val="1421236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784859" y="600799"/>
            <a:ext cx="10622281" cy="5656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lang="en-US" sz="4400" b="1" dirty="0">
                <a:solidFill>
                  <a:prstClr val="white"/>
                </a:solidFill>
                <a:latin typeface="Source Sans Pro Semibold" panose="020B0503030403020204" pitchFamily="34" charset="0"/>
                <a:ea typeface="Source Sans Pro Semibold" panose="020B0503030403020204" pitchFamily="34" charset="0"/>
              </a:rPr>
              <a:t>“</a:t>
            </a:r>
            <a:r>
              <a:rPr kumimoji="0" lang="en-US" sz="44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Vulnerability is the birthplace of love, belonging, joy, courage, empathy, and creativity. It is the source of hope, empathy, accountability, and authenticity. If we want greater clarity in our purpose or deeper and more meaningful spiritual lives, vulnerability is the path.”</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a:t>
            </a:r>
            <a:r>
              <a:rPr kumimoji="0" lang="en-US" sz="3200" b="0" i="0" u="none" strike="noStrike" kern="1200" cap="none" spc="0" normalizeH="0" baseline="0" noProof="0" dirty="0" err="1">
                <a:ln>
                  <a:noFill/>
                </a:ln>
                <a:solidFill>
                  <a:prstClr val="white"/>
                </a:solidFill>
                <a:effectLst/>
                <a:uLnTx/>
                <a:uFillTx/>
                <a:latin typeface="Source Sans Pro Light" panose="020B0403030403020204" pitchFamily="34" charset="0"/>
                <a:ea typeface="Source Sans Pro Light" panose="020B0403030403020204" pitchFamily="34" charset="0"/>
                <a:cs typeface="+mn-cs"/>
              </a:rPr>
              <a:t>Brené</a:t>
            </a:r>
            <a:r>
              <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Brown, Daring Greatly: How the Courage to Be Vulnerable Transforms the Way We Live, Love, Parent, and Lead</a:t>
            </a:r>
          </a:p>
        </p:txBody>
      </p:sp>
    </p:spTree>
    <p:extLst>
      <p:ext uri="{BB962C8B-B14F-4D97-AF65-F5344CB8AC3E}">
        <p14:creationId xmlns:p14="http://schemas.microsoft.com/office/powerpoint/2010/main" val="1821992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dancing&#10;&#10;Description automatically generated with low confidence">
            <a:extLst>
              <a:ext uri="{FF2B5EF4-FFF2-40B4-BE49-F238E27FC236}">
                <a16:creationId xmlns:a16="http://schemas.microsoft.com/office/drawing/2014/main" id="{99011EFE-41ED-624C-8970-DADDA5F0DEC8}"/>
              </a:ext>
            </a:extLst>
          </p:cNvPr>
          <p:cNvPicPr>
            <a:picLocks noChangeAspect="1"/>
          </p:cNvPicPr>
          <p:nvPr/>
        </p:nvPicPr>
        <p:blipFill rotWithShape="1">
          <a:blip r:embed="rId2"/>
          <a:srcRect l="28309" r="24867"/>
          <a:stretch/>
        </p:blipFill>
        <p:spPr>
          <a:xfrm>
            <a:off x="0" y="0"/>
            <a:ext cx="12192000" cy="6858000"/>
          </a:xfrm>
          <a:prstGeom prst="rect">
            <a:avLst/>
          </a:prstGeom>
        </p:spPr>
      </p:pic>
      <p:sp>
        <p:nvSpPr>
          <p:cNvPr id="5" name="Subtitle 2">
            <a:extLst>
              <a:ext uri="{FF2B5EF4-FFF2-40B4-BE49-F238E27FC236}">
                <a16:creationId xmlns:a16="http://schemas.microsoft.com/office/drawing/2014/main" id="{A4BEEEA8-828D-3B49-BA40-E87A0312C331}"/>
              </a:ext>
            </a:extLst>
          </p:cNvPr>
          <p:cNvSpPr>
            <a:spLocks noGrp="1"/>
          </p:cNvSpPr>
          <p:nvPr>
            <p:ph type="subTitle" idx="1"/>
          </p:nvPr>
        </p:nvSpPr>
        <p:spPr>
          <a:xfrm>
            <a:off x="1095375" y="2583319"/>
            <a:ext cx="10001250" cy="1691361"/>
          </a:xfrm>
        </p:spPr>
        <p:txBody>
          <a:bodyPr>
            <a:noAutofit/>
          </a:bodyPr>
          <a:lstStyle/>
          <a:p>
            <a:endParaRPr lang="en-US" sz="8000" b="1" dirty="0">
              <a:solidFill>
                <a:srgbClr val="8CE58E"/>
              </a:solidFill>
              <a:latin typeface="Source Sans Pro" panose="020B0503030403020204" pitchFamily="34" charset="0"/>
              <a:ea typeface="Source Sans Pro" panose="020B0503030403020204" pitchFamily="34" charset="0"/>
            </a:endParaRPr>
          </a:p>
          <a:p>
            <a:endParaRPr lang="en-US" sz="4000" dirty="0">
              <a:solidFill>
                <a:srgbClr val="ECF0F2"/>
              </a:solidFill>
              <a:latin typeface="Source Sans Pro" panose="020B0503030403020204" pitchFamily="34" charset="0"/>
              <a:ea typeface="Source Sans Pro" panose="020B0503030403020204" pitchFamily="34" charset="0"/>
            </a:endParaRPr>
          </a:p>
        </p:txBody>
      </p:sp>
      <p:pic>
        <p:nvPicPr>
          <p:cNvPr id="8" name="Picture 7" descr="Icon&#10;&#10;Description automatically generated">
            <a:extLst>
              <a:ext uri="{FF2B5EF4-FFF2-40B4-BE49-F238E27FC236}">
                <a16:creationId xmlns:a16="http://schemas.microsoft.com/office/drawing/2014/main" id="{11D646DE-A13D-C943-A69E-447BD706B5D6}"/>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8BC2A7B4-5A9F-4D44-ABF8-4A9A45B1E5BF}"/>
              </a:ext>
            </a:extLst>
          </p:cNvPr>
          <p:cNvSpPr txBox="1"/>
          <p:nvPr/>
        </p:nvSpPr>
        <p:spPr>
          <a:xfrm>
            <a:off x="1560351" y="2380759"/>
            <a:ext cx="8934276" cy="4098558"/>
          </a:xfrm>
          <a:prstGeom prst="rect">
            <a:avLst/>
          </a:prstGeom>
          <a:noFill/>
        </p:spPr>
        <p:txBody>
          <a:bodyPr wrap="square">
            <a:spAutoFit/>
          </a:bodyPr>
          <a:lstStyle/>
          <a:p>
            <a:pPr algn="ctr">
              <a:lnSpc>
                <a:spcPct val="90000"/>
              </a:lnSpc>
              <a:spcBef>
                <a:spcPts val="1000"/>
              </a:spcBef>
            </a:pPr>
            <a:r>
              <a:rPr lang="en-US" sz="8000" b="1" dirty="0">
                <a:solidFill>
                  <a:srgbClr val="8CE58E"/>
                </a:solidFill>
                <a:latin typeface="Source Sans Pro" panose="020B0503030403020204" pitchFamily="34" charset="0"/>
                <a:ea typeface="Source Sans Pro" panose="020B0503030403020204" pitchFamily="34" charset="0"/>
              </a:rPr>
              <a:t>Saturday </a:t>
            </a:r>
          </a:p>
          <a:p>
            <a:pPr algn="ctr">
              <a:lnSpc>
                <a:spcPct val="90000"/>
              </a:lnSpc>
              <a:spcBef>
                <a:spcPts val="1000"/>
              </a:spcBef>
            </a:pPr>
            <a:r>
              <a:rPr lang="en-US" sz="8000" b="1" dirty="0">
                <a:solidFill>
                  <a:srgbClr val="8CE58E"/>
                </a:solidFill>
                <a:latin typeface="Source Sans Pro" panose="020B0503030403020204" pitchFamily="34" charset="0"/>
                <a:ea typeface="Source Sans Pro" panose="020B0503030403020204" pitchFamily="34" charset="0"/>
              </a:rPr>
              <a:t>Session #1 </a:t>
            </a:r>
          </a:p>
          <a:p>
            <a:r>
              <a:rPr lang="en-US" sz="5400" dirty="0">
                <a:solidFill>
                  <a:srgbClr val="ECF0F2"/>
                </a:solidFill>
                <a:latin typeface="Source Sans Pro" panose="020B0503030403020204" pitchFamily="34" charset="0"/>
                <a:ea typeface="Source Sans Pro" panose="020B0503030403020204" pitchFamily="34" charset="0"/>
              </a:rPr>
              <a:t>Understanding Brokenness </a:t>
            </a:r>
          </a:p>
          <a:p>
            <a:pPr algn="ctr"/>
            <a:r>
              <a:rPr lang="en-US" sz="5400" dirty="0">
                <a:solidFill>
                  <a:srgbClr val="ECF0F2"/>
                </a:solidFill>
                <a:latin typeface="Source Sans Pro" panose="020B0503030403020204" pitchFamily="34" charset="0"/>
                <a:ea typeface="Source Sans Pro" panose="020B0503030403020204" pitchFamily="34" charset="0"/>
              </a:rPr>
              <a:t>in the Church</a:t>
            </a:r>
          </a:p>
        </p:txBody>
      </p:sp>
    </p:spTree>
    <p:extLst>
      <p:ext uri="{BB962C8B-B14F-4D97-AF65-F5344CB8AC3E}">
        <p14:creationId xmlns:p14="http://schemas.microsoft.com/office/powerpoint/2010/main" val="29121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ADBFC6"/>
            </a:gs>
            <a:gs pos="100000">
              <a:srgbClr val="ECF0F2"/>
            </a:gs>
          </a:gsLst>
          <a:lin ang="0" scaled="0"/>
        </a:gra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8A4BDFED-0551-E54B-B7A8-D09EC59174A4}"/>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223238"/>
                </a:solidFill>
                <a:latin typeface="Source Sans Pro" panose="020B0503030403020204" pitchFamily="34" charset="0"/>
                <a:ea typeface="Source Sans Pro" panose="020B0503030403020204" pitchFamily="34" charset="0"/>
              </a:rPr>
              <a:t>State of The Church</a:t>
            </a:r>
          </a:p>
        </p:txBody>
      </p:sp>
      <p:pic>
        <p:nvPicPr>
          <p:cNvPr id="11" name="Picture 10" descr="Icon&#10;&#10;Description automatically generated">
            <a:extLst>
              <a:ext uri="{FF2B5EF4-FFF2-40B4-BE49-F238E27FC236}">
                <a16:creationId xmlns:a16="http://schemas.microsoft.com/office/drawing/2014/main" id="{7068452D-0FBD-B546-8325-9C3071E9FA34}"/>
              </a:ext>
            </a:extLst>
          </p:cNvPr>
          <p:cNvPicPr>
            <a:picLocks noChangeAspect="1"/>
          </p:cNvPicPr>
          <p:nvPr/>
        </p:nvPicPr>
        <p:blipFill>
          <a:blip r:embed="rId2"/>
          <a:stretch>
            <a:fillRect/>
          </a:stretch>
        </p:blipFill>
        <p:spPr>
          <a:xfrm>
            <a:off x="174558" y="154137"/>
            <a:ext cx="987126" cy="987126"/>
          </a:xfrm>
          <a:prstGeom prst="rect">
            <a:avLst/>
          </a:prstGeom>
        </p:spPr>
      </p:pic>
      <p:grpSp>
        <p:nvGrpSpPr>
          <p:cNvPr id="22" name="Group 21">
            <a:extLst>
              <a:ext uri="{FF2B5EF4-FFF2-40B4-BE49-F238E27FC236}">
                <a16:creationId xmlns:a16="http://schemas.microsoft.com/office/drawing/2014/main" id="{C1D94CE7-1E13-B548-A920-2EADCAA2E6C9}"/>
              </a:ext>
            </a:extLst>
          </p:cNvPr>
          <p:cNvGrpSpPr/>
          <p:nvPr/>
        </p:nvGrpSpPr>
        <p:grpSpPr>
          <a:xfrm>
            <a:off x="381438" y="1488440"/>
            <a:ext cx="3626682" cy="4912360"/>
            <a:chOff x="381438" y="1503680"/>
            <a:chExt cx="3626682" cy="4912360"/>
          </a:xfrm>
        </p:grpSpPr>
        <p:sp>
          <p:nvSpPr>
            <p:cNvPr id="13" name="Rounded Rectangle 12">
              <a:extLst>
                <a:ext uri="{FF2B5EF4-FFF2-40B4-BE49-F238E27FC236}">
                  <a16:creationId xmlns:a16="http://schemas.microsoft.com/office/drawing/2014/main" id="{ED202DBF-E213-0B42-9514-F9FE13A9CE89}"/>
                </a:ext>
              </a:extLst>
            </p:cNvPr>
            <p:cNvSpPr/>
            <p:nvPr/>
          </p:nvSpPr>
          <p:spPr>
            <a:xfrm>
              <a:off x="381438" y="1503680"/>
              <a:ext cx="3626682" cy="4912360"/>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2">
              <a:extLst>
                <a:ext uri="{FF2B5EF4-FFF2-40B4-BE49-F238E27FC236}">
                  <a16:creationId xmlns:a16="http://schemas.microsoft.com/office/drawing/2014/main" id="{A4D755A7-2EBB-554E-87F6-77BFB42D570E}"/>
                </a:ext>
              </a:extLst>
            </p:cNvPr>
            <p:cNvSpPr txBox="1">
              <a:spLocks/>
            </p:cNvSpPr>
            <p:nvPr/>
          </p:nvSpPr>
          <p:spPr>
            <a:xfrm>
              <a:off x="381438" y="4377514"/>
              <a:ext cx="3626682" cy="17806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American Christian men view porn at least monthly</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2014 Proven Men Survey) </a:t>
              </a:r>
              <a:endParaRPr lang="en-US" sz="1800" b="1" dirty="0">
                <a:solidFill>
                  <a:srgbClr val="597E8D"/>
                </a:solidFill>
                <a:latin typeface="Source Sans Pro" panose="020B0503030403020204" pitchFamily="34" charset="0"/>
                <a:ea typeface="Source Sans Pro" panose="020B0503030403020204" pitchFamily="34" charset="0"/>
              </a:endParaRPr>
            </a:p>
          </p:txBody>
        </p:sp>
      </p:grpSp>
      <p:grpSp>
        <p:nvGrpSpPr>
          <p:cNvPr id="24" name="Group 23">
            <a:extLst>
              <a:ext uri="{FF2B5EF4-FFF2-40B4-BE49-F238E27FC236}">
                <a16:creationId xmlns:a16="http://schemas.microsoft.com/office/drawing/2014/main" id="{E672C1B6-B530-354C-9FFE-C01CD03A4B6E}"/>
              </a:ext>
            </a:extLst>
          </p:cNvPr>
          <p:cNvGrpSpPr/>
          <p:nvPr/>
        </p:nvGrpSpPr>
        <p:grpSpPr>
          <a:xfrm>
            <a:off x="8183878" y="1488440"/>
            <a:ext cx="3626682" cy="4912360"/>
            <a:chOff x="533838" y="1656080"/>
            <a:chExt cx="3626682" cy="4912360"/>
          </a:xfrm>
        </p:grpSpPr>
        <p:sp>
          <p:nvSpPr>
            <p:cNvPr id="25" name="Rounded Rectangle 24">
              <a:extLst>
                <a:ext uri="{FF2B5EF4-FFF2-40B4-BE49-F238E27FC236}">
                  <a16:creationId xmlns:a16="http://schemas.microsoft.com/office/drawing/2014/main" id="{D9AD49E7-6237-4F4E-AB28-4DBCC35198F5}"/>
                </a:ext>
              </a:extLst>
            </p:cNvPr>
            <p:cNvSpPr/>
            <p:nvPr/>
          </p:nvSpPr>
          <p:spPr>
            <a:xfrm>
              <a:off x="533838" y="1656080"/>
              <a:ext cx="3626682" cy="4912360"/>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ubtitle 2">
              <a:extLst>
                <a:ext uri="{FF2B5EF4-FFF2-40B4-BE49-F238E27FC236}">
                  <a16:creationId xmlns:a16="http://schemas.microsoft.com/office/drawing/2014/main" id="{1E4C9BC1-C4D5-584E-B118-600C823E1C8D}"/>
                </a:ext>
              </a:extLst>
            </p:cNvPr>
            <p:cNvSpPr txBox="1">
              <a:spLocks/>
            </p:cNvSpPr>
            <p:nvPr/>
          </p:nvSpPr>
          <p:spPr>
            <a:xfrm>
              <a:off x="632704" y="4529913"/>
              <a:ext cx="3428945" cy="1870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Decline in American Christian church attendance since 2009</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2020 </a:t>
              </a:r>
              <a:r>
                <a:rPr lang="en-US" sz="1800" dirty="0" err="1">
                  <a:solidFill>
                    <a:srgbClr val="597E8D"/>
                  </a:solidFill>
                  <a:latin typeface="Source Sans Pro" panose="020B0503030403020204" pitchFamily="34" charset="0"/>
                  <a:ea typeface="Source Sans Pro" panose="020B0503030403020204" pitchFamily="34" charset="0"/>
                </a:rPr>
                <a:t>Barna</a:t>
              </a:r>
              <a:r>
                <a:rPr lang="en-US" sz="1800" dirty="0">
                  <a:solidFill>
                    <a:srgbClr val="597E8D"/>
                  </a:solidFill>
                  <a:latin typeface="Source Sans Pro" panose="020B0503030403020204" pitchFamily="34" charset="0"/>
                  <a:ea typeface="Source Sans Pro" panose="020B0503030403020204" pitchFamily="34" charset="0"/>
                </a:rPr>
                <a:t> Survey) </a:t>
              </a:r>
              <a:endParaRPr lang="en-US" sz="1800" b="1" dirty="0">
                <a:solidFill>
                  <a:srgbClr val="597E8D"/>
                </a:solidFill>
                <a:latin typeface="Source Sans Pro" panose="020B0503030403020204" pitchFamily="34" charset="0"/>
                <a:ea typeface="Source Sans Pro" panose="020B0503030403020204" pitchFamily="34" charset="0"/>
              </a:endParaRPr>
            </a:p>
          </p:txBody>
        </p:sp>
      </p:grpSp>
      <p:pic>
        <p:nvPicPr>
          <p:cNvPr id="3" name="Picture 2" descr="Icon&#10;&#10;Description automatically generated">
            <a:extLst>
              <a:ext uri="{FF2B5EF4-FFF2-40B4-BE49-F238E27FC236}">
                <a16:creationId xmlns:a16="http://schemas.microsoft.com/office/drawing/2014/main" id="{D56789A2-DFA8-304E-8735-E994962370B7}"/>
              </a:ext>
            </a:extLst>
          </p:cNvPr>
          <p:cNvPicPr>
            <a:picLocks noChangeAspect="1"/>
          </p:cNvPicPr>
          <p:nvPr/>
        </p:nvPicPr>
        <p:blipFill>
          <a:blip r:embed="rId3"/>
          <a:stretch>
            <a:fillRect/>
          </a:stretch>
        </p:blipFill>
        <p:spPr>
          <a:xfrm>
            <a:off x="8825182" y="1853039"/>
            <a:ext cx="2344068" cy="2344068"/>
          </a:xfrm>
          <a:prstGeom prst="rect">
            <a:avLst/>
          </a:prstGeom>
        </p:spPr>
      </p:pic>
      <p:grpSp>
        <p:nvGrpSpPr>
          <p:cNvPr id="23" name="Group 22">
            <a:extLst>
              <a:ext uri="{FF2B5EF4-FFF2-40B4-BE49-F238E27FC236}">
                <a16:creationId xmlns:a16="http://schemas.microsoft.com/office/drawing/2014/main" id="{B7709B26-4ED2-8144-8645-FB564985BD3F}"/>
              </a:ext>
            </a:extLst>
          </p:cNvPr>
          <p:cNvGrpSpPr/>
          <p:nvPr/>
        </p:nvGrpSpPr>
        <p:grpSpPr>
          <a:xfrm>
            <a:off x="4286372" y="1488440"/>
            <a:ext cx="3626682" cy="4912360"/>
            <a:chOff x="381438" y="1503680"/>
            <a:chExt cx="3626682" cy="4912360"/>
          </a:xfrm>
        </p:grpSpPr>
        <p:sp>
          <p:nvSpPr>
            <p:cNvPr id="26" name="Rounded Rectangle 25">
              <a:extLst>
                <a:ext uri="{FF2B5EF4-FFF2-40B4-BE49-F238E27FC236}">
                  <a16:creationId xmlns:a16="http://schemas.microsoft.com/office/drawing/2014/main" id="{0FC56EF9-492F-E14F-9A49-14F42781A9DD}"/>
                </a:ext>
              </a:extLst>
            </p:cNvPr>
            <p:cNvSpPr/>
            <p:nvPr/>
          </p:nvSpPr>
          <p:spPr>
            <a:xfrm>
              <a:off x="381438" y="1503680"/>
              <a:ext cx="3626682" cy="4912360"/>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ubtitle 2">
              <a:extLst>
                <a:ext uri="{FF2B5EF4-FFF2-40B4-BE49-F238E27FC236}">
                  <a16:creationId xmlns:a16="http://schemas.microsoft.com/office/drawing/2014/main" id="{6BC32DE7-1749-F64F-BFD4-707043BF4C6E}"/>
                </a:ext>
              </a:extLst>
            </p:cNvPr>
            <p:cNvSpPr txBox="1">
              <a:spLocks/>
            </p:cNvSpPr>
            <p:nvPr/>
          </p:nvSpPr>
          <p:spPr>
            <a:xfrm>
              <a:off x="381438" y="4377514"/>
              <a:ext cx="3626682" cy="1889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American Christian men who are married look at porn monthly</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2014 Proven Men Survey) </a:t>
              </a:r>
              <a:endParaRPr lang="en-US" sz="1800" b="1" dirty="0">
                <a:solidFill>
                  <a:srgbClr val="597E8D"/>
                </a:solidFill>
                <a:latin typeface="Source Sans Pro" panose="020B0503030403020204" pitchFamily="34" charset="0"/>
                <a:ea typeface="Source Sans Pro" panose="020B0503030403020204" pitchFamily="34" charset="0"/>
              </a:endParaRPr>
            </a:p>
          </p:txBody>
        </p:sp>
      </p:grpSp>
      <p:pic>
        <p:nvPicPr>
          <p:cNvPr id="12" name="Picture 11" descr="Icon&#10;&#10;Description automatically generated">
            <a:extLst>
              <a:ext uri="{FF2B5EF4-FFF2-40B4-BE49-F238E27FC236}">
                <a16:creationId xmlns:a16="http://schemas.microsoft.com/office/drawing/2014/main" id="{1A3E39AC-0EB2-EC41-A48A-E596EEB440CF}"/>
              </a:ext>
            </a:extLst>
          </p:cNvPr>
          <p:cNvPicPr>
            <a:picLocks noChangeAspect="1"/>
          </p:cNvPicPr>
          <p:nvPr/>
        </p:nvPicPr>
        <p:blipFill>
          <a:blip r:embed="rId4"/>
          <a:stretch>
            <a:fillRect/>
          </a:stretch>
        </p:blipFill>
        <p:spPr>
          <a:xfrm>
            <a:off x="4923966" y="1853039"/>
            <a:ext cx="2344068" cy="2344068"/>
          </a:xfrm>
          <a:prstGeom prst="rect">
            <a:avLst/>
          </a:prstGeom>
        </p:spPr>
      </p:pic>
      <p:pic>
        <p:nvPicPr>
          <p:cNvPr id="31" name="Picture 30" descr="Icon&#10;&#10;Description automatically generated">
            <a:extLst>
              <a:ext uri="{FF2B5EF4-FFF2-40B4-BE49-F238E27FC236}">
                <a16:creationId xmlns:a16="http://schemas.microsoft.com/office/drawing/2014/main" id="{46B64AB6-FFD2-F84E-BA46-DA279571F02D}"/>
              </a:ext>
            </a:extLst>
          </p:cNvPr>
          <p:cNvPicPr>
            <a:picLocks noChangeAspect="1"/>
          </p:cNvPicPr>
          <p:nvPr/>
        </p:nvPicPr>
        <p:blipFill>
          <a:blip r:embed="rId5"/>
          <a:stretch>
            <a:fillRect/>
          </a:stretch>
        </p:blipFill>
        <p:spPr>
          <a:xfrm>
            <a:off x="1022750" y="1853039"/>
            <a:ext cx="2344810" cy="2344810"/>
          </a:xfrm>
          <a:prstGeom prst="rect">
            <a:avLst/>
          </a:prstGeom>
        </p:spPr>
      </p:pic>
    </p:spTree>
    <p:extLst>
      <p:ext uri="{BB962C8B-B14F-4D97-AF65-F5344CB8AC3E}">
        <p14:creationId xmlns:p14="http://schemas.microsoft.com/office/powerpoint/2010/main" val="154224706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ADBFC6"/>
            </a:gs>
            <a:gs pos="100000">
              <a:srgbClr val="ECF0F2"/>
            </a:gs>
          </a:gsLst>
          <a:lin ang="0" scaled="0"/>
        </a:gra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8A4BDFED-0551-E54B-B7A8-D09EC59174A4}"/>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223238"/>
                </a:solidFill>
                <a:latin typeface="Source Sans Pro" panose="020B0503030403020204" pitchFamily="34" charset="0"/>
                <a:ea typeface="Source Sans Pro" panose="020B0503030403020204" pitchFamily="34" charset="0"/>
              </a:rPr>
              <a:t>State of The Church</a:t>
            </a:r>
          </a:p>
        </p:txBody>
      </p:sp>
      <p:pic>
        <p:nvPicPr>
          <p:cNvPr id="11" name="Picture 10" descr="Icon&#10;&#10;Description automatically generated">
            <a:extLst>
              <a:ext uri="{FF2B5EF4-FFF2-40B4-BE49-F238E27FC236}">
                <a16:creationId xmlns:a16="http://schemas.microsoft.com/office/drawing/2014/main" id="{7068452D-0FBD-B546-8325-9C3071E9FA34}"/>
              </a:ext>
            </a:extLst>
          </p:cNvPr>
          <p:cNvPicPr>
            <a:picLocks noChangeAspect="1"/>
          </p:cNvPicPr>
          <p:nvPr/>
        </p:nvPicPr>
        <p:blipFill>
          <a:blip r:embed="rId2"/>
          <a:stretch>
            <a:fillRect/>
          </a:stretch>
        </p:blipFill>
        <p:spPr>
          <a:xfrm>
            <a:off x="174558" y="154137"/>
            <a:ext cx="987126" cy="987126"/>
          </a:xfrm>
          <a:prstGeom prst="rect">
            <a:avLst/>
          </a:prstGeom>
        </p:spPr>
      </p:pic>
      <p:grpSp>
        <p:nvGrpSpPr>
          <p:cNvPr id="14" name="Group 13">
            <a:extLst>
              <a:ext uri="{FF2B5EF4-FFF2-40B4-BE49-F238E27FC236}">
                <a16:creationId xmlns:a16="http://schemas.microsoft.com/office/drawing/2014/main" id="{5854AB21-E4E6-F847-9A05-0570CF9A19D2}"/>
              </a:ext>
            </a:extLst>
          </p:cNvPr>
          <p:cNvGrpSpPr/>
          <p:nvPr/>
        </p:nvGrpSpPr>
        <p:grpSpPr>
          <a:xfrm>
            <a:off x="4282658" y="1488440"/>
            <a:ext cx="3626682" cy="4912360"/>
            <a:chOff x="533838" y="1656080"/>
            <a:chExt cx="3626682" cy="4912360"/>
          </a:xfrm>
        </p:grpSpPr>
        <p:sp>
          <p:nvSpPr>
            <p:cNvPr id="19" name="Rounded Rectangle 18">
              <a:extLst>
                <a:ext uri="{FF2B5EF4-FFF2-40B4-BE49-F238E27FC236}">
                  <a16:creationId xmlns:a16="http://schemas.microsoft.com/office/drawing/2014/main" id="{83ED96FD-C3C4-1B48-BAB6-B768B02B7EAF}"/>
                </a:ext>
              </a:extLst>
            </p:cNvPr>
            <p:cNvSpPr/>
            <p:nvPr/>
          </p:nvSpPr>
          <p:spPr>
            <a:xfrm>
              <a:off x="533838" y="1656080"/>
              <a:ext cx="3626682" cy="4912360"/>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ubtitle 2">
              <a:extLst>
                <a:ext uri="{FF2B5EF4-FFF2-40B4-BE49-F238E27FC236}">
                  <a16:creationId xmlns:a16="http://schemas.microsoft.com/office/drawing/2014/main" id="{43367CBA-1E95-B148-83E8-47F10CC9CBD8}"/>
                </a:ext>
              </a:extLst>
            </p:cNvPr>
            <p:cNvSpPr txBox="1">
              <a:spLocks/>
            </p:cNvSpPr>
            <p:nvPr/>
          </p:nvSpPr>
          <p:spPr>
            <a:xfrm>
              <a:off x="533838" y="4529914"/>
              <a:ext cx="3626682" cy="18099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American Christian women age 18-30 view porn at least monthly</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2014 Proven Men Survey) </a:t>
              </a:r>
              <a:endParaRPr lang="en-US" sz="1800" b="1" dirty="0">
                <a:solidFill>
                  <a:srgbClr val="597E8D"/>
                </a:solidFill>
                <a:latin typeface="Source Sans Pro" panose="020B0503030403020204" pitchFamily="34" charset="0"/>
                <a:ea typeface="Source Sans Pro" panose="020B0503030403020204" pitchFamily="34" charset="0"/>
              </a:endParaRPr>
            </a:p>
          </p:txBody>
        </p:sp>
      </p:grpSp>
      <p:grpSp>
        <p:nvGrpSpPr>
          <p:cNvPr id="24" name="Group 23">
            <a:extLst>
              <a:ext uri="{FF2B5EF4-FFF2-40B4-BE49-F238E27FC236}">
                <a16:creationId xmlns:a16="http://schemas.microsoft.com/office/drawing/2014/main" id="{E672C1B6-B530-354C-9FFE-C01CD03A4B6E}"/>
              </a:ext>
            </a:extLst>
          </p:cNvPr>
          <p:cNvGrpSpPr/>
          <p:nvPr/>
        </p:nvGrpSpPr>
        <p:grpSpPr>
          <a:xfrm>
            <a:off x="8183876" y="1488440"/>
            <a:ext cx="3626684" cy="4912360"/>
            <a:chOff x="533836" y="1656080"/>
            <a:chExt cx="3626684" cy="4912360"/>
          </a:xfrm>
        </p:grpSpPr>
        <p:sp>
          <p:nvSpPr>
            <p:cNvPr id="25" name="Rounded Rectangle 24">
              <a:extLst>
                <a:ext uri="{FF2B5EF4-FFF2-40B4-BE49-F238E27FC236}">
                  <a16:creationId xmlns:a16="http://schemas.microsoft.com/office/drawing/2014/main" id="{D9AD49E7-6237-4F4E-AB28-4DBCC35198F5}"/>
                </a:ext>
              </a:extLst>
            </p:cNvPr>
            <p:cNvSpPr/>
            <p:nvPr/>
          </p:nvSpPr>
          <p:spPr>
            <a:xfrm>
              <a:off x="533838" y="1656080"/>
              <a:ext cx="3626682" cy="4912360"/>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ubtitle 2">
              <a:extLst>
                <a:ext uri="{FF2B5EF4-FFF2-40B4-BE49-F238E27FC236}">
                  <a16:creationId xmlns:a16="http://schemas.microsoft.com/office/drawing/2014/main" id="{1E4C9BC1-C4D5-584E-B118-600C823E1C8D}"/>
                </a:ext>
              </a:extLst>
            </p:cNvPr>
            <p:cNvSpPr txBox="1">
              <a:spLocks/>
            </p:cNvSpPr>
            <p:nvPr/>
          </p:nvSpPr>
          <p:spPr>
            <a:xfrm>
              <a:off x="533836" y="4529913"/>
              <a:ext cx="3626684" cy="2015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American girls view porn before age 16</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2014 Proven Men Survey) </a:t>
              </a:r>
              <a:endParaRPr lang="en-US" sz="1800" b="1" dirty="0">
                <a:solidFill>
                  <a:srgbClr val="597E8D"/>
                </a:solidFill>
                <a:latin typeface="Source Sans Pro" panose="020B0503030403020204" pitchFamily="34" charset="0"/>
                <a:ea typeface="Source Sans Pro" panose="020B0503030403020204" pitchFamily="34" charset="0"/>
              </a:endParaRPr>
            </a:p>
          </p:txBody>
        </p:sp>
      </p:grpSp>
      <p:pic>
        <p:nvPicPr>
          <p:cNvPr id="5" name="Picture 4" descr="Icon&#10;&#10;Description automatically generated">
            <a:extLst>
              <a:ext uri="{FF2B5EF4-FFF2-40B4-BE49-F238E27FC236}">
                <a16:creationId xmlns:a16="http://schemas.microsoft.com/office/drawing/2014/main" id="{431A4580-3A84-CE49-8222-F5A563C825BB}"/>
              </a:ext>
            </a:extLst>
          </p:cNvPr>
          <p:cNvPicPr>
            <a:picLocks noChangeAspect="1"/>
          </p:cNvPicPr>
          <p:nvPr/>
        </p:nvPicPr>
        <p:blipFill>
          <a:blip r:embed="rId3"/>
          <a:stretch>
            <a:fillRect/>
          </a:stretch>
        </p:blipFill>
        <p:spPr>
          <a:xfrm>
            <a:off x="4923965" y="1855120"/>
            <a:ext cx="2344068" cy="2344068"/>
          </a:xfrm>
          <a:prstGeom prst="rect">
            <a:avLst/>
          </a:prstGeom>
        </p:spPr>
      </p:pic>
      <p:grpSp>
        <p:nvGrpSpPr>
          <p:cNvPr id="23" name="Group 22">
            <a:extLst>
              <a:ext uri="{FF2B5EF4-FFF2-40B4-BE49-F238E27FC236}">
                <a16:creationId xmlns:a16="http://schemas.microsoft.com/office/drawing/2014/main" id="{B2C9652C-261D-6742-9DCD-D0C8685C27B8}"/>
              </a:ext>
            </a:extLst>
          </p:cNvPr>
          <p:cNvGrpSpPr/>
          <p:nvPr/>
        </p:nvGrpSpPr>
        <p:grpSpPr>
          <a:xfrm>
            <a:off x="381440" y="1488440"/>
            <a:ext cx="3626682" cy="4912360"/>
            <a:chOff x="533838" y="1656080"/>
            <a:chExt cx="3626682" cy="4912360"/>
          </a:xfrm>
        </p:grpSpPr>
        <p:sp>
          <p:nvSpPr>
            <p:cNvPr id="26" name="Rounded Rectangle 25">
              <a:extLst>
                <a:ext uri="{FF2B5EF4-FFF2-40B4-BE49-F238E27FC236}">
                  <a16:creationId xmlns:a16="http://schemas.microsoft.com/office/drawing/2014/main" id="{8DBFFA53-B453-374A-B728-4951384DD790}"/>
                </a:ext>
              </a:extLst>
            </p:cNvPr>
            <p:cNvSpPr/>
            <p:nvPr/>
          </p:nvSpPr>
          <p:spPr>
            <a:xfrm>
              <a:off x="533838" y="1656080"/>
              <a:ext cx="3626682" cy="4912360"/>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ubtitle 2">
              <a:extLst>
                <a:ext uri="{FF2B5EF4-FFF2-40B4-BE49-F238E27FC236}">
                  <a16:creationId xmlns:a16="http://schemas.microsoft.com/office/drawing/2014/main" id="{8A31E26C-9F81-F340-8BAB-DCA7662FA76B}"/>
                </a:ext>
              </a:extLst>
            </p:cNvPr>
            <p:cNvSpPr txBox="1">
              <a:spLocks/>
            </p:cNvSpPr>
            <p:nvPr/>
          </p:nvSpPr>
          <p:spPr>
            <a:xfrm>
              <a:off x="533838" y="4529914"/>
              <a:ext cx="3626682" cy="1870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American Christian women view porn at work at least monthly</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2014 Proven Men Survey)</a:t>
              </a:r>
              <a:endParaRPr lang="en-US" sz="1800" b="1" dirty="0">
                <a:solidFill>
                  <a:srgbClr val="597E8D"/>
                </a:solidFill>
                <a:latin typeface="Source Sans Pro" panose="020B0503030403020204" pitchFamily="34" charset="0"/>
                <a:ea typeface="Source Sans Pro" panose="020B0503030403020204" pitchFamily="34" charset="0"/>
              </a:endParaRPr>
            </a:p>
          </p:txBody>
        </p:sp>
      </p:grpSp>
      <p:pic>
        <p:nvPicPr>
          <p:cNvPr id="4" name="Picture 3" descr="Icon&#10;&#10;Description automatically generated">
            <a:extLst>
              <a:ext uri="{FF2B5EF4-FFF2-40B4-BE49-F238E27FC236}">
                <a16:creationId xmlns:a16="http://schemas.microsoft.com/office/drawing/2014/main" id="{4F0EA2E0-3401-D746-BB77-4223AA088D34}"/>
              </a:ext>
            </a:extLst>
          </p:cNvPr>
          <p:cNvPicPr>
            <a:picLocks noChangeAspect="1"/>
          </p:cNvPicPr>
          <p:nvPr/>
        </p:nvPicPr>
        <p:blipFill>
          <a:blip r:embed="rId4"/>
          <a:stretch>
            <a:fillRect/>
          </a:stretch>
        </p:blipFill>
        <p:spPr>
          <a:xfrm>
            <a:off x="1025693" y="1855120"/>
            <a:ext cx="2339380" cy="2339380"/>
          </a:xfrm>
          <a:prstGeom prst="rect">
            <a:avLst/>
          </a:prstGeom>
        </p:spPr>
      </p:pic>
      <p:pic>
        <p:nvPicPr>
          <p:cNvPr id="8" name="Picture 7" descr="Icon&#10;&#10;Description automatically generated">
            <a:extLst>
              <a:ext uri="{FF2B5EF4-FFF2-40B4-BE49-F238E27FC236}">
                <a16:creationId xmlns:a16="http://schemas.microsoft.com/office/drawing/2014/main" id="{D2532E8D-1BFD-F54C-B692-29216EFB2BDF}"/>
              </a:ext>
            </a:extLst>
          </p:cNvPr>
          <p:cNvPicPr>
            <a:picLocks noChangeAspect="1"/>
          </p:cNvPicPr>
          <p:nvPr/>
        </p:nvPicPr>
        <p:blipFill>
          <a:blip r:embed="rId5"/>
          <a:stretch>
            <a:fillRect/>
          </a:stretch>
        </p:blipFill>
        <p:spPr>
          <a:xfrm>
            <a:off x="8826927" y="1855120"/>
            <a:ext cx="2339380" cy="2339380"/>
          </a:xfrm>
          <a:prstGeom prst="rect">
            <a:avLst/>
          </a:prstGeom>
        </p:spPr>
      </p:pic>
    </p:spTree>
    <p:extLst>
      <p:ext uri="{BB962C8B-B14F-4D97-AF65-F5344CB8AC3E}">
        <p14:creationId xmlns:p14="http://schemas.microsoft.com/office/powerpoint/2010/main" val="4967364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ADBFC6"/>
            </a:gs>
            <a:gs pos="100000">
              <a:srgbClr val="ECF0F2"/>
            </a:gs>
          </a:gsLst>
          <a:lin ang="0" scaled="0"/>
        </a:gra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8A4BDFED-0551-E54B-B7A8-D09EC59174A4}"/>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223238"/>
                </a:solidFill>
                <a:latin typeface="Source Sans Pro" panose="020B0503030403020204" pitchFamily="34" charset="0"/>
                <a:ea typeface="Source Sans Pro" panose="020B0503030403020204" pitchFamily="34" charset="0"/>
              </a:rPr>
              <a:t>State of Church Leadership</a:t>
            </a:r>
          </a:p>
        </p:txBody>
      </p:sp>
      <p:pic>
        <p:nvPicPr>
          <p:cNvPr id="11" name="Picture 10" descr="Icon&#10;&#10;Description automatically generated">
            <a:extLst>
              <a:ext uri="{FF2B5EF4-FFF2-40B4-BE49-F238E27FC236}">
                <a16:creationId xmlns:a16="http://schemas.microsoft.com/office/drawing/2014/main" id="{7068452D-0FBD-B546-8325-9C3071E9FA34}"/>
              </a:ext>
            </a:extLst>
          </p:cNvPr>
          <p:cNvPicPr>
            <a:picLocks noChangeAspect="1"/>
          </p:cNvPicPr>
          <p:nvPr/>
        </p:nvPicPr>
        <p:blipFill>
          <a:blip r:embed="rId2"/>
          <a:stretch>
            <a:fillRect/>
          </a:stretch>
        </p:blipFill>
        <p:spPr>
          <a:xfrm>
            <a:off x="174558" y="154137"/>
            <a:ext cx="987126" cy="987126"/>
          </a:xfrm>
          <a:prstGeom prst="rect">
            <a:avLst/>
          </a:prstGeom>
        </p:spPr>
      </p:pic>
      <p:grpSp>
        <p:nvGrpSpPr>
          <p:cNvPr id="5" name="Group 4">
            <a:extLst>
              <a:ext uri="{FF2B5EF4-FFF2-40B4-BE49-F238E27FC236}">
                <a16:creationId xmlns:a16="http://schemas.microsoft.com/office/drawing/2014/main" id="{DE5EEC3B-6B2D-6B4F-ACD3-367C090FF12A}"/>
              </a:ext>
            </a:extLst>
          </p:cNvPr>
          <p:cNvGrpSpPr/>
          <p:nvPr/>
        </p:nvGrpSpPr>
        <p:grpSpPr>
          <a:xfrm>
            <a:off x="381438" y="1488440"/>
            <a:ext cx="3626682" cy="5093184"/>
            <a:chOff x="381438" y="1503680"/>
            <a:chExt cx="3626682" cy="5093184"/>
          </a:xfrm>
        </p:grpSpPr>
        <p:sp>
          <p:nvSpPr>
            <p:cNvPr id="6" name="Rounded Rectangle 5">
              <a:extLst>
                <a:ext uri="{FF2B5EF4-FFF2-40B4-BE49-F238E27FC236}">
                  <a16:creationId xmlns:a16="http://schemas.microsoft.com/office/drawing/2014/main" id="{51B313FE-F531-204C-A907-58D0CF2660D4}"/>
                </a:ext>
              </a:extLst>
            </p:cNvPr>
            <p:cNvSpPr/>
            <p:nvPr/>
          </p:nvSpPr>
          <p:spPr>
            <a:xfrm>
              <a:off x="381438" y="1503680"/>
              <a:ext cx="3626682" cy="5093184"/>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2227DAD9-EC35-994B-BA61-9A0FE86453CE}"/>
                </a:ext>
              </a:extLst>
            </p:cNvPr>
            <p:cNvSpPr txBox="1">
              <a:spLocks/>
            </p:cNvSpPr>
            <p:nvPr/>
          </p:nvSpPr>
          <p:spPr>
            <a:xfrm>
              <a:off x="480304" y="4377514"/>
              <a:ext cx="3428945" cy="1775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American Pastors have struggled with &amp;/or view porn regularly</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2016 </a:t>
              </a:r>
              <a:r>
                <a:rPr lang="en-US" sz="1800" dirty="0" err="1">
                  <a:solidFill>
                    <a:srgbClr val="597E8D"/>
                  </a:solidFill>
                  <a:latin typeface="Source Sans Pro" panose="020B0503030403020204" pitchFamily="34" charset="0"/>
                  <a:ea typeface="Source Sans Pro" panose="020B0503030403020204" pitchFamily="34" charset="0"/>
                </a:rPr>
                <a:t>Barna</a:t>
              </a:r>
              <a:r>
                <a:rPr lang="en-US" sz="1800" dirty="0">
                  <a:solidFill>
                    <a:srgbClr val="597E8D"/>
                  </a:solidFill>
                  <a:latin typeface="Source Sans Pro" panose="020B0503030403020204" pitchFamily="34" charset="0"/>
                  <a:ea typeface="Source Sans Pro" panose="020B0503030403020204" pitchFamily="34" charset="0"/>
                </a:rPr>
                <a:t> Survey) </a:t>
              </a:r>
              <a:endParaRPr lang="en-US" sz="1800" b="1" dirty="0">
                <a:solidFill>
                  <a:srgbClr val="597E8D"/>
                </a:solidFill>
                <a:latin typeface="Source Sans Pro" panose="020B0503030403020204" pitchFamily="34" charset="0"/>
                <a:ea typeface="Source Sans Pro" panose="020B0503030403020204" pitchFamily="34" charset="0"/>
              </a:endParaRPr>
            </a:p>
          </p:txBody>
        </p:sp>
      </p:grpSp>
      <p:grpSp>
        <p:nvGrpSpPr>
          <p:cNvPr id="8" name="Group 7">
            <a:extLst>
              <a:ext uri="{FF2B5EF4-FFF2-40B4-BE49-F238E27FC236}">
                <a16:creationId xmlns:a16="http://schemas.microsoft.com/office/drawing/2014/main" id="{C39B0D0F-65FE-6043-9B45-FBB2EA35ABAF}"/>
              </a:ext>
            </a:extLst>
          </p:cNvPr>
          <p:cNvGrpSpPr/>
          <p:nvPr/>
        </p:nvGrpSpPr>
        <p:grpSpPr>
          <a:xfrm>
            <a:off x="4282658" y="1488440"/>
            <a:ext cx="3626682" cy="5093184"/>
            <a:chOff x="533838" y="1656080"/>
            <a:chExt cx="3626682" cy="5093184"/>
          </a:xfrm>
        </p:grpSpPr>
        <p:sp>
          <p:nvSpPr>
            <p:cNvPr id="9" name="Rounded Rectangle 8">
              <a:extLst>
                <a:ext uri="{FF2B5EF4-FFF2-40B4-BE49-F238E27FC236}">
                  <a16:creationId xmlns:a16="http://schemas.microsoft.com/office/drawing/2014/main" id="{BB3F17F6-AF6D-9E43-8344-7DB5BE4140B0}"/>
                </a:ext>
              </a:extLst>
            </p:cNvPr>
            <p:cNvSpPr/>
            <p:nvPr/>
          </p:nvSpPr>
          <p:spPr>
            <a:xfrm>
              <a:off x="533838" y="1656080"/>
              <a:ext cx="3626682" cy="5093184"/>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3DA2528-9BA2-C94F-81D9-3804C3419035}"/>
                </a:ext>
              </a:extLst>
            </p:cNvPr>
            <p:cNvSpPr txBox="1">
              <a:spLocks/>
            </p:cNvSpPr>
            <p:nvPr/>
          </p:nvSpPr>
          <p:spPr>
            <a:xfrm>
              <a:off x="533838" y="4529914"/>
              <a:ext cx="3626682" cy="1775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American Youth Pastors have struggled with &amp;/or view porn regularly</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2016 </a:t>
              </a:r>
              <a:r>
                <a:rPr lang="en-US" sz="1800" dirty="0" err="1">
                  <a:solidFill>
                    <a:srgbClr val="597E8D"/>
                  </a:solidFill>
                  <a:latin typeface="Source Sans Pro" panose="020B0503030403020204" pitchFamily="34" charset="0"/>
                  <a:ea typeface="Source Sans Pro" panose="020B0503030403020204" pitchFamily="34" charset="0"/>
                </a:rPr>
                <a:t>Barna</a:t>
              </a:r>
              <a:r>
                <a:rPr lang="en-US" sz="1800" dirty="0">
                  <a:solidFill>
                    <a:srgbClr val="597E8D"/>
                  </a:solidFill>
                  <a:latin typeface="Source Sans Pro" panose="020B0503030403020204" pitchFamily="34" charset="0"/>
                  <a:ea typeface="Source Sans Pro" panose="020B0503030403020204" pitchFamily="34" charset="0"/>
                </a:rPr>
                <a:t> Survey ) </a:t>
              </a:r>
              <a:endParaRPr lang="en-US" sz="1800" b="1" dirty="0">
                <a:solidFill>
                  <a:srgbClr val="597E8D"/>
                </a:solidFill>
                <a:latin typeface="Source Sans Pro" panose="020B0503030403020204" pitchFamily="34" charset="0"/>
                <a:ea typeface="Source Sans Pro" panose="020B0503030403020204" pitchFamily="34" charset="0"/>
              </a:endParaRPr>
            </a:p>
          </p:txBody>
        </p:sp>
      </p:grpSp>
      <p:grpSp>
        <p:nvGrpSpPr>
          <p:cNvPr id="13" name="Group 12">
            <a:extLst>
              <a:ext uri="{FF2B5EF4-FFF2-40B4-BE49-F238E27FC236}">
                <a16:creationId xmlns:a16="http://schemas.microsoft.com/office/drawing/2014/main" id="{706DE1B2-F55F-944D-A223-5DDE27253CA7}"/>
              </a:ext>
            </a:extLst>
          </p:cNvPr>
          <p:cNvGrpSpPr/>
          <p:nvPr/>
        </p:nvGrpSpPr>
        <p:grpSpPr>
          <a:xfrm>
            <a:off x="8183878" y="1488440"/>
            <a:ext cx="3626682" cy="5093184"/>
            <a:chOff x="533838" y="1656080"/>
            <a:chExt cx="3626682" cy="5093184"/>
          </a:xfrm>
        </p:grpSpPr>
        <p:sp>
          <p:nvSpPr>
            <p:cNvPr id="14" name="Rounded Rectangle 13">
              <a:extLst>
                <a:ext uri="{FF2B5EF4-FFF2-40B4-BE49-F238E27FC236}">
                  <a16:creationId xmlns:a16="http://schemas.microsoft.com/office/drawing/2014/main" id="{45E5E9F5-EC50-A64A-A051-E18B371568BE}"/>
                </a:ext>
              </a:extLst>
            </p:cNvPr>
            <p:cNvSpPr/>
            <p:nvPr/>
          </p:nvSpPr>
          <p:spPr>
            <a:xfrm>
              <a:off x="533838" y="1656080"/>
              <a:ext cx="3626682" cy="5093184"/>
            </a:xfrm>
            <a:prstGeom prst="roundRect">
              <a:avLst>
                <a:gd name="adj" fmla="val 5355"/>
              </a:avLst>
            </a:prstGeom>
            <a:solidFill>
              <a:schemeClr val="bg1"/>
            </a:solidFill>
            <a:ln>
              <a:noFill/>
            </a:ln>
            <a:effectLst>
              <a:outerShdw blurRad="426864" dist="88068" dir="5400000" algn="t" rotWithShape="0">
                <a:prstClr val="black">
                  <a:alpha val="247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ubtitle 2">
              <a:extLst>
                <a:ext uri="{FF2B5EF4-FFF2-40B4-BE49-F238E27FC236}">
                  <a16:creationId xmlns:a16="http://schemas.microsoft.com/office/drawing/2014/main" id="{511E71B1-C0E7-874D-92B7-546C6C3A6899}"/>
                </a:ext>
              </a:extLst>
            </p:cNvPr>
            <p:cNvSpPr txBox="1">
              <a:spLocks/>
            </p:cNvSpPr>
            <p:nvPr/>
          </p:nvSpPr>
          <p:spPr>
            <a:xfrm>
              <a:off x="533838" y="4529913"/>
              <a:ext cx="3626682" cy="1870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rgbClr val="223238"/>
                  </a:solidFill>
                  <a:latin typeface="Source Sans Pro" panose="020B0503030403020204" pitchFamily="34" charset="0"/>
                  <a:ea typeface="Source Sans Pro" panose="020B0503030403020204" pitchFamily="34" charset="0"/>
                </a:rPr>
                <a:t>American Pastors say porn is a bigger problem today than in the past</a:t>
              </a:r>
            </a:p>
            <a:p>
              <a:pPr marL="0" indent="0" algn="ctr">
                <a:lnSpc>
                  <a:spcPct val="100000"/>
                </a:lnSpc>
                <a:spcAft>
                  <a:spcPts val="1200"/>
                </a:spcAft>
                <a:buNone/>
              </a:pPr>
              <a:r>
                <a:rPr lang="en-US" sz="1800" dirty="0">
                  <a:solidFill>
                    <a:srgbClr val="597E8D"/>
                  </a:solidFill>
                  <a:latin typeface="Source Sans Pro" panose="020B0503030403020204" pitchFamily="34" charset="0"/>
                  <a:ea typeface="Source Sans Pro" panose="020B0503030403020204" pitchFamily="34" charset="0"/>
                </a:rPr>
                <a:t>(Source: 2016 </a:t>
              </a:r>
              <a:r>
                <a:rPr lang="en-US" sz="1800" dirty="0" err="1">
                  <a:solidFill>
                    <a:srgbClr val="597E8D"/>
                  </a:solidFill>
                  <a:latin typeface="Source Sans Pro" panose="020B0503030403020204" pitchFamily="34" charset="0"/>
                  <a:ea typeface="Source Sans Pro" panose="020B0503030403020204" pitchFamily="34" charset="0"/>
                </a:rPr>
                <a:t>Barna</a:t>
              </a:r>
              <a:r>
                <a:rPr lang="en-US" sz="1800" dirty="0">
                  <a:solidFill>
                    <a:srgbClr val="597E8D"/>
                  </a:solidFill>
                  <a:latin typeface="Source Sans Pro" panose="020B0503030403020204" pitchFamily="34" charset="0"/>
                  <a:ea typeface="Source Sans Pro" panose="020B0503030403020204" pitchFamily="34" charset="0"/>
                </a:rPr>
                <a:t> Survey ) </a:t>
              </a:r>
              <a:endParaRPr lang="en-US" sz="1800" b="1" dirty="0">
                <a:solidFill>
                  <a:srgbClr val="597E8D"/>
                </a:solidFill>
                <a:latin typeface="Source Sans Pro" panose="020B0503030403020204" pitchFamily="34" charset="0"/>
                <a:ea typeface="Source Sans Pro" panose="020B0503030403020204" pitchFamily="34" charset="0"/>
              </a:endParaRPr>
            </a:p>
          </p:txBody>
        </p:sp>
      </p:grpSp>
      <p:pic>
        <p:nvPicPr>
          <p:cNvPr id="3" name="Picture 2" descr="Icon&#10;&#10;Description automatically generated">
            <a:extLst>
              <a:ext uri="{FF2B5EF4-FFF2-40B4-BE49-F238E27FC236}">
                <a16:creationId xmlns:a16="http://schemas.microsoft.com/office/drawing/2014/main" id="{E9867AB5-3C88-E34A-B7D4-471086E4DBA7}"/>
              </a:ext>
            </a:extLst>
          </p:cNvPr>
          <p:cNvPicPr>
            <a:picLocks noChangeAspect="1"/>
          </p:cNvPicPr>
          <p:nvPr/>
        </p:nvPicPr>
        <p:blipFill>
          <a:blip r:embed="rId3"/>
          <a:stretch>
            <a:fillRect/>
          </a:stretch>
        </p:blipFill>
        <p:spPr>
          <a:xfrm>
            <a:off x="1024054" y="1822273"/>
            <a:ext cx="2341746" cy="2341746"/>
          </a:xfrm>
          <a:prstGeom prst="rect">
            <a:avLst/>
          </a:prstGeom>
        </p:spPr>
      </p:pic>
      <p:pic>
        <p:nvPicPr>
          <p:cNvPr id="23" name="Picture 22" descr="Icon&#10;&#10;Description automatically generated">
            <a:extLst>
              <a:ext uri="{FF2B5EF4-FFF2-40B4-BE49-F238E27FC236}">
                <a16:creationId xmlns:a16="http://schemas.microsoft.com/office/drawing/2014/main" id="{67477996-CA68-C241-9945-6778FF4C5569}"/>
              </a:ext>
            </a:extLst>
          </p:cNvPr>
          <p:cNvPicPr>
            <a:picLocks noChangeAspect="1"/>
          </p:cNvPicPr>
          <p:nvPr/>
        </p:nvPicPr>
        <p:blipFill>
          <a:blip r:embed="rId4"/>
          <a:stretch>
            <a:fillRect/>
          </a:stretch>
        </p:blipFill>
        <p:spPr>
          <a:xfrm>
            <a:off x="4925127" y="1822273"/>
            <a:ext cx="2341746" cy="2341746"/>
          </a:xfrm>
          <a:prstGeom prst="rect">
            <a:avLst/>
          </a:prstGeom>
        </p:spPr>
      </p:pic>
      <p:pic>
        <p:nvPicPr>
          <p:cNvPr id="25" name="Picture 24" descr="Icon&#10;&#10;Description automatically generated">
            <a:extLst>
              <a:ext uri="{FF2B5EF4-FFF2-40B4-BE49-F238E27FC236}">
                <a16:creationId xmlns:a16="http://schemas.microsoft.com/office/drawing/2014/main" id="{868B4502-2D48-E34F-BDDB-2EAF96E77F32}"/>
              </a:ext>
            </a:extLst>
          </p:cNvPr>
          <p:cNvPicPr>
            <a:picLocks noChangeAspect="1"/>
          </p:cNvPicPr>
          <p:nvPr/>
        </p:nvPicPr>
        <p:blipFill>
          <a:blip r:embed="rId5"/>
          <a:stretch>
            <a:fillRect/>
          </a:stretch>
        </p:blipFill>
        <p:spPr>
          <a:xfrm>
            <a:off x="8826200" y="1822273"/>
            <a:ext cx="2341746" cy="2341746"/>
          </a:xfrm>
          <a:prstGeom prst="rect">
            <a:avLst/>
          </a:prstGeom>
        </p:spPr>
      </p:pic>
    </p:spTree>
    <p:extLst>
      <p:ext uri="{BB962C8B-B14F-4D97-AF65-F5344CB8AC3E}">
        <p14:creationId xmlns:p14="http://schemas.microsoft.com/office/powerpoint/2010/main" val="251555102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7DCD9619-D882-FF4A-940A-E939A2E7A2B4}"/>
              </a:ext>
            </a:extLst>
          </p:cNvPr>
          <p:cNvSpPr txBox="1">
            <a:spLocks/>
          </p:cNvSpPr>
          <p:nvPr/>
        </p:nvSpPr>
        <p:spPr>
          <a:xfrm>
            <a:off x="1095375" y="2500237"/>
            <a:ext cx="10001250" cy="1167046"/>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srgbClr val="FFFFFF"/>
                </a:solidFill>
                <a:effectLst>
                  <a:outerShdw blurRad="381000" dist="114300" dir="5400000" algn="t" rotWithShape="0">
                    <a:prstClr val="black">
                      <a:alpha val="35000"/>
                    </a:prstClr>
                  </a:outerShdw>
                </a:effectLst>
                <a:uLnTx/>
                <a:uFillTx/>
                <a:latin typeface="Source Sans Pro" panose="020B0503030403020204" pitchFamily="34" charset="0"/>
                <a:ea typeface="Source Sans Pro" panose="020B0503030403020204" pitchFamily="34" charset="0"/>
                <a:cs typeface="+mn-cs"/>
              </a:rPr>
              <a:t>The Sexual Revolution</a:t>
            </a:r>
          </a:p>
        </p:txBody>
      </p:sp>
    </p:spTree>
    <p:extLst>
      <p:ext uri="{BB962C8B-B14F-4D97-AF65-F5344CB8AC3E}">
        <p14:creationId xmlns:p14="http://schemas.microsoft.com/office/powerpoint/2010/main" val="133270619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800C36-4E2D-473D-CC05-ECD1640F4274}"/>
              </a:ext>
            </a:extLst>
          </p:cNvPr>
          <p:cNvPicPr>
            <a:picLocks noChangeAspect="1"/>
          </p:cNvPicPr>
          <p:nvPr/>
        </p:nvPicPr>
        <p:blipFill>
          <a:blip r:embed="rId2"/>
          <a:stretch>
            <a:fillRect/>
          </a:stretch>
        </p:blipFill>
        <p:spPr>
          <a:xfrm>
            <a:off x="0" y="630936"/>
            <a:ext cx="12192000" cy="6227064"/>
          </a:xfrm>
          <a:prstGeom prst="rect">
            <a:avLst/>
          </a:prstGeom>
        </p:spPr>
      </p:pic>
      <p:sp>
        <p:nvSpPr>
          <p:cNvPr id="9" name="Rectangle 8">
            <a:extLst>
              <a:ext uri="{FF2B5EF4-FFF2-40B4-BE49-F238E27FC236}">
                <a16:creationId xmlns:a16="http://schemas.microsoft.com/office/drawing/2014/main" id="{C9187668-AED2-AA47-8BF5-23250A682B64}"/>
              </a:ext>
            </a:extLst>
          </p:cNvPr>
          <p:cNvSpPr/>
          <p:nvPr/>
        </p:nvSpPr>
        <p:spPr>
          <a:xfrm>
            <a:off x="0" y="0"/>
            <a:ext cx="12192000" cy="1295400"/>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ubtitle 2">
            <a:extLst>
              <a:ext uri="{FF2B5EF4-FFF2-40B4-BE49-F238E27FC236}">
                <a16:creationId xmlns:a16="http://schemas.microsoft.com/office/drawing/2014/main" id="{8A4BDFED-0551-E54B-B7A8-D09EC59174A4}"/>
              </a:ext>
            </a:extLst>
          </p:cNvPr>
          <p:cNvSpPr txBox="1">
            <a:spLocks/>
          </p:cNvSpPr>
          <p:nvPr/>
        </p:nvSpPr>
        <p:spPr>
          <a:xfrm>
            <a:off x="1124125" y="276376"/>
            <a:ext cx="10839450"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 &amp; Relationships Divorced From God</a:t>
            </a:r>
          </a:p>
        </p:txBody>
      </p:sp>
      <p:pic>
        <p:nvPicPr>
          <p:cNvPr id="11" name="Picture 10" descr="Icon&#10;&#10;Description automatically generated">
            <a:extLst>
              <a:ext uri="{FF2B5EF4-FFF2-40B4-BE49-F238E27FC236}">
                <a16:creationId xmlns:a16="http://schemas.microsoft.com/office/drawing/2014/main" id="{7068452D-0FBD-B546-8325-9C3071E9FA34}"/>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Subtitle 2">
            <a:extLst>
              <a:ext uri="{FF2B5EF4-FFF2-40B4-BE49-F238E27FC236}">
                <a16:creationId xmlns:a16="http://schemas.microsoft.com/office/drawing/2014/main" id="{BCB4E297-0144-FA43-8AF5-025324D7F51F}"/>
              </a:ext>
            </a:extLst>
          </p:cNvPr>
          <p:cNvSpPr txBox="1">
            <a:spLocks/>
          </p:cNvSpPr>
          <p:nvPr/>
        </p:nvSpPr>
        <p:spPr>
          <a:xfrm>
            <a:off x="446539" y="1449537"/>
            <a:ext cx="11164698" cy="52543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00000"/>
              </a:lnSpc>
              <a:spcAft>
                <a:spcPts val="1200"/>
              </a:spcAft>
            </a:pPr>
            <a:r>
              <a:rPr lang="en-US" sz="4400" dirty="0">
                <a:solidFill>
                  <a:srgbClr val="223238"/>
                </a:solidFill>
                <a:highlight>
                  <a:srgbClr val="ADBFC6"/>
                </a:highlight>
                <a:latin typeface="Source Sans Pro" panose="020B0503030403020204" pitchFamily="34" charset="0"/>
                <a:ea typeface="Source Sans Pro" panose="020B0503030403020204" pitchFamily="34" charset="0"/>
              </a:rPr>
              <a:t>  Devaluation of Life</a:t>
            </a:r>
          </a:p>
          <a:p>
            <a:pPr lvl="1" algn="just">
              <a:lnSpc>
                <a:spcPct val="100000"/>
              </a:lnSpc>
              <a:spcAft>
                <a:spcPts val="1200"/>
              </a:spcAft>
            </a:pPr>
            <a:r>
              <a:rPr kumimoji="0" lang="en-US" sz="4400" b="0" i="0" u="none" strike="noStrike" kern="1200" cap="none" spc="0" normalizeH="0" noProof="0" dirty="0">
                <a:ln>
                  <a:noFill/>
                </a:ln>
                <a:solidFill>
                  <a:srgbClr val="223238"/>
                </a:solidFill>
                <a:effectLst/>
                <a:highlight>
                  <a:srgbClr val="ADBFC6"/>
                </a:highlight>
                <a:uLnTx/>
                <a:uFillTx/>
                <a:latin typeface="Source Sans Pro" panose="020B0503030403020204" pitchFamily="34" charset="0"/>
                <a:ea typeface="Source Sans Pro" panose="020B0503030403020204" pitchFamily="34" charset="0"/>
              </a:rPr>
              <a:t>  Sex Addiction</a:t>
            </a:r>
          </a:p>
          <a:p>
            <a:pPr lvl="1" algn="just">
              <a:lnSpc>
                <a:spcPct val="100000"/>
              </a:lnSpc>
              <a:spcBef>
                <a:spcPts val="0"/>
              </a:spcBef>
              <a:spcAft>
                <a:spcPts val="1200"/>
              </a:spcAft>
            </a:pPr>
            <a:r>
              <a:rPr lang="en-US" sz="4400" dirty="0">
                <a:solidFill>
                  <a:srgbClr val="223238"/>
                </a:solidFill>
                <a:highlight>
                  <a:srgbClr val="ADBFC6"/>
                </a:highlight>
                <a:latin typeface="Source Sans Pro" panose="020B0503030403020204" pitchFamily="34" charset="0"/>
                <a:ea typeface="Source Sans Pro" panose="020B0503030403020204" pitchFamily="34" charset="0"/>
              </a:rPr>
              <a:t>  Sexually Transmitted Diseases</a:t>
            </a:r>
            <a:endParaRPr kumimoji="0" lang="en-US" sz="4400" b="0" i="0" u="none" strike="noStrike" kern="1200" cap="none" spc="0" normalizeH="0" noProof="0" dirty="0">
              <a:ln>
                <a:noFill/>
              </a:ln>
              <a:solidFill>
                <a:srgbClr val="223238"/>
              </a:solidFill>
              <a:effectLst/>
              <a:highlight>
                <a:srgbClr val="ADBFC6"/>
              </a:highlight>
              <a:uLnTx/>
              <a:uFillTx/>
              <a:latin typeface="Source Sans Pro" panose="020B0503030403020204" pitchFamily="34" charset="0"/>
              <a:ea typeface="Source Sans Pro" panose="020B0503030403020204" pitchFamily="34" charset="0"/>
            </a:endParaRPr>
          </a:p>
          <a:p>
            <a:pPr lvl="1" algn="just">
              <a:lnSpc>
                <a:spcPct val="100000"/>
              </a:lnSpc>
              <a:spcAft>
                <a:spcPts val="1200"/>
              </a:spcAft>
            </a:pPr>
            <a:r>
              <a:rPr kumimoji="0" lang="en-US" sz="4400" b="0" i="0" u="none" strike="noStrike" kern="1200" cap="none" spc="0" normalizeH="0" noProof="0" dirty="0">
                <a:ln>
                  <a:noFill/>
                </a:ln>
                <a:solidFill>
                  <a:srgbClr val="223238"/>
                </a:solidFill>
                <a:effectLst/>
                <a:highlight>
                  <a:srgbClr val="ADBFC6"/>
                </a:highlight>
                <a:uLnTx/>
                <a:uFillTx/>
                <a:latin typeface="Source Sans Pro" panose="020B0503030403020204" pitchFamily="34" charset="0"/>
                <a:ea typeface="Source Sans Pro" panose="020B0503030403020204" pitchFamily="34" charset="0"/>
              </a:rPr>
              <a:t>  Soul Sickness</a:t>
            </a:r>
          </a:p>
          <a:p>
            <a:pPr lvl="1" algn="just">
              <a:lnSpc>
                <a:spcPct val="100000"/>
              </a:lnSpc>
              <a:spcAft>
                <a:spcPts val="1200"/>
              </a:spcAft>
            </a:pPr>
            <a:r>
              <a:rPr lang="en-US" sz="4400" dirty="0">
                <a:solidFill>
                  <a:srgbClr val="223238"/>
                </a:solidFill>
                <a:highlight>
                  <a:srgbClr val="ADBFC6"/>
                </a:highlight>
                <a:latin typeface="Source Sans Pro" panose="020B0503030403020204" pitchFamily="34" charset="0"/>
                <a:ea typeface="Source Sans Pro" panose="020B0503030403020204" pitchFamily="34" charset="0"/>
              </a:rPr>
              <a:t>  Spiritual Brokenness</a:t>
            </a:r>
          </a:p>
          <a:p>
            <a:pPr lvl="1" algn="just">
              <a:lnSpc>
                <a:spcPct val="100000"/>
              </a:lnSpc>
              <a:spcAft>
                <a:spcPts val="1200"/>
              </a:spcAft>
            </a:pPr>
            <a:r>
              <a:rPr lang="en-US" sz="4400" dirty="0">
                <a:solidFill>
                  <a:srgbClr val="223238"/>
                </a:solidFill>
                <a:highlight>
                  <a:srgbClr val="ADBFC6"/>
                </a:highlight>
                <a:latin typeface="Source Sans Pro" panose="020B0503030403020204" pitchFamily="34" charset="0"/>
                <a:ea typeface="Source Sans Pro" panose="020B0503030403020204" pitchFamily="34" charset="0"/>
              </a:rPr>
              <a:t>  Sexual Abuse</a:t>
            </a:r>
          </a:p>
        </p:txBody>
      </p:sp>
    </p:spTree>
    <p:extLst>
      <p:ext uri="{BB962C8B-B14F-4D97-AF65-F5344CB8AC3E}">
        <p14:creationId xmlns:p14="http://schemas.microsoft.com/office/powerpoint/2010/main" val="2221413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dancing&#10;&#10;Description automatically generated with low confidence">
            <a:extLst>
              <a:ext uri="{FF2B5EF4-FFF2-40B4-BE49-F238E27FC236}">
                <a16:creationId xmlns:a16="http://schemas.microsoft.com/office/drawing/2014/main" id="{99011EFE-41ED-624C-8970-DADDA5F0DEC8}"/>
              </a:ext>
            </a:extLst>
          </p:cNvPr>
          <p:cNvPicPr>
            <a:picLocks noChangeAspect="1"/>
          </p:cNvPicPr>
          <p:nvPr/>
        </p:nvPicPr>
        <p:blipFill rotWithShape="1">
          <a:blip r:embed="rId2"/>
          <a:srcRect l="28309" r="24867"/>
          <a:stretch/>
        </p:blipFill>
        <p:spPr>
          <a:xfrm>
            <a:off x="0" y="0"/>
            <a:ext cx="12192000" cy="6858000"/>
          </a:xfrm>
          <a:prstGeom prst="rect">
            <a:avLst/>
          </a:prstGeom>
        </p:spPr>
      </p:pic>
      <p:sp>
        <p:nvSpPr>
          <p:cNvPr id="5" name="Subtitle 2">
            <a:extLst>
              <a:ext uri="{FF2B5EF4-FFF2-40B4-BE49-F238E27FC236}">
                <a16:creationId xmlns:a16="http://schemas.microsoft.com/office/drawing/2014/main" id="{A4BEEEA8-828D-3B49-BA40-E87A0312C331}"/>
              </a:ext>
            </a:extLst>
          </p:cNvPr>
          <p:cNvSpPr>
            <a:spLocks noGrp="1"/>
          </p:cNvSpPr>
          <p:nvPr>
            <p:ph type="subTitle" idx="1"/>
          </p:nvPr>
        </p:nvSpPr>
        <p:spPr>
          <a:xfrm>
            <a:off x="503338" y="1141263"/>
            <a:ext cx="11148969" cy="4684350"/>
          </a:xfrm>
        </p:spPr>
        <p:txBody>
          <a:bodyPr>
            <a:noAutofit/>
          </a:bodyPr>
          <a:lstStyle/>
          <a:p>
            <a:r>
              <a:rPr lang="en-US" sz="8000" b="1" dirty="0">
                <a:solidFill>
                  <a:srgbClr val="8CE58E"/>
                </a:solidFill>
                <a:latin typeface="Source Sans Pro" panose="020B0503030403020204" pitchFamily="34" charset="0"/>
                <a:ea typeface="Source Sans Pro" panose="020B0503030403020204" pitchFamily="34" charset="0"/>
              </a:rPr>
              <a:t>Saturday </a:t>
            </a:r>
          </a:p>
          <a:p>
            <a:r>
              <a:rPr lang="en-US" sz="8000" b="1" dirty="0">
                <a:solidFill>
                  <a:srgbClr val="8CE58E"/>
                </a:solidFill>
                <a:latin typeface="Source Sans Pro" panose="020B0503030403020204" pitchFamily="34" charset="0"/>
                <a:ea typeface="Source Sans Pro" panose="020B0503030403020204" pitchFamily="34" charset="0"/>
              </a:rPr>
              <a:t>Session #2</a:t>
            </a:r>
          </a:p>
          <a:p>
            <a:r>
              <a:rPr lang="en-US" sz="5400" dirty="0">
                <a:solidFill>
                  <a:srgbClr val="ECF0F2"/>
                </a:solidFill>
                <a:latin typeface="Source Sans Pro" panose="020B0503030403020204" pitchFamily="34" charset="0"/>
                <a:ea typeface="Source Sans Pro" panose="020B0503030403020204" pitchFamily="34" charset="0"/>
              </a:rPr>
              <a:t>Changing Church Culture/      Preparing the Soil</a:t>
            </a:r>
          </a:p>
          <a:p>
            <a:r>
              <a:rPr lang="en-US" sz="4000" dirty="0">
                <a:solidFill>
                  <a:srgbClr val="ECF0F2"/>
                </a:solidFill>
                <a:latin typeface="Source Sans Pro" panose="020B0503030403020204" pitchFamily="34" charset="0"/>
                <a:ea typeface="Source Sans Pro" panose="020B0503030403020204" pitchFamily="34" charset="0"/>
              </a:rPr>
              <a:t>Safe &amp; Transformational Environments</a:t>
            </a:r>
          </a:p>
        </p:txBody>
      </p:sp>
      <p:pic>
        <p:nvPicPr>
          <p:cNvPr id="8" name="Picture 7" descr="Icon&#10;&#10;Description automatically generated">
            <a:extLst>
              <a:ext uri="{FF2B5EF4-FFF2-40B4-BE49-F238E27FC236}">
                <a16:creationId xmlns:a16="http://schemas.microsoft.com/office/drawing/2014/main" id="{11D646DE-A13D-C943-A69E-447BD706B5D6}"/>
              </a:ext>
            </a:extLst>
          </p:cNvPr>
          <p:cNvPicPr>
            <a:picLocks noChangeAspect="1"/>
          </p:cNvPicPr>
          <p:nvPr/>
        </p:nvPicPr>
        <p:blipFill>
          <a:blip r:embed="rId3"/>
          <a:stretch>
            <a:fillRect/>
          </a:stretch>
        </p:blipFill>
        <p:spPr>
          <a:xfrm>
            <a:off x="174558" y="154137"/>
            <a:ext cx="987126" cy="987126"/>
          </a:xfrm>
          <a:prstGeom prst="rect">
            <a:avLst/>
          </a:prstGeom>
        </p:spPr>
      </p:pic>
    </p:spTree>
    <p:extLst>
      <p:ext uri="{BB962C8B-B14F-4D97-AF65-F5344CB8AC3E}">
        <p14:creationId xmlns:p14="http://schemas.microsoft.com/office/powerpoint/2010/main" val="287161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3017B3A1-580E-A547-8945-9A0F7ECB1489}"/>
              </a:ext>
            </a:extLst>
          </p:cNvPr>
          <p:cNvPicPr>
            <a:picLocks noChangeAspect="1"/>
          </p:cNvPicPr>
          <p:nvPr/>
        </p:nvPicPr>
        <p:blipFill rotWithShape="1">
          <a:blip r:embed="rId2"/>
          <a:srcRect r="13909"/>
          <a:stretch/>
        </p:blipFill>
        <p:spPr>
          <a:xfrm>
            <a:off x="0" y="1981200"/>
            <a:ext cx="12192000" cy="4876800"/>
          </a:xfrm>
          <a:prstGeom prst="rect">
            <a:avLst/>
          </a:prstGeom>
        </p:spPr>
      </p:pic>
      <p:sp>
        <p:nvSpPr>
          <p:cNvPr id="8" name="Subtitle 2">
            <a:extLst>
              <a:ext uri="{FF2B5EF4-FFF2-40B4-BE49-F238E27FC236}">
                <a16:creationId xmlns:a16="http://schemas.microsoft.com/office/drawing/2014/main" id="{AC7C8F9F-7510-B340-9BDE-3B30341064C0}"/>
              </a:ext>
            </a:extLst>
          </p:cNvPr>
          <p:cNvSpPr txBox="1">
            <a:spLocks/>
          </p:cNvSpPr>
          <p:nvPr/>
        </p:nvSpPr>
        <p:spPr>
          <a:xfrm>
            <a:off x="131735" y="3430702"/>
            <a:ext cx="11928529" cy="1789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Image Management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Matt 23:25-28</a:t>
            </a:r>
          </a:p>
        </p:txBody>
      </p:sp>
      <p:sp>
        <p:nvSpPr>
          <p:cNvPr id="9" name="Subtitle 2">
            <a:extLst>
              <a:ext uri="{FF2B5EF4-FFF2-40B4-BE49-F238E27FC236}">
                <a16:creationId xmlns:a16="http://schemas.microsoft.com/office/drawing/2014/main" id="{7C5F25DA-DC09-164C-958A-28BDB7F8E03B}"/>
              </a:ext>
            </a:extLst>
          </p:cNvPr>
          <p:cNvSpPr txBox="1">
            <a:spLocks/>
          </p:cNvSpPr>
          <p:nvPr/>
        </p:nvSpPr>
        <p:spPr>
          <a:xfrm>
            <a:off x="1714500" y="475357"/>
            <a:ext cx="8763000" cy="1030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Personal Evaluation</a:t>
            </a:r>
          </a:p>
        </p:txBody>
      </p:sp>
      <p:pic>
        <p:nvPicPr>
          <p:cNvPr id="10" name="Picture 9" descr="Icon&#10;&#10;Description automatically generated">
            <a:extLst>
              <a:ext uri="{FF2B5EF4-FFF2-40B4-BE49-F238E27FC236}">
                <a16:creationId xmlns:a16="http://schemas.microsoft.com/office/drawing/2014/main" id="{EE79B836-C917-3742-B100-440AA2DA3CCD}"/>
              </a:ext>
            </a:extLst>
          </p:cNvPr>
          <p:cNvPicPr>
            <a:picLocks noChangeAspect="1"/>
          </p:cNvPicPr>
          <p:nvPr/>
        </p:nvPicPr>
        <p:blipFill>
          <a:blip r:embed="rId3"/>
          <a:stretch>
            <a:fillRect/>
          </a:stretch>
        </p:blipFill>
        <p:spPr>
          <a:xfrm>
            <a:off x="174558" y="154137"/>
            <a:ext cx="987126" cy="987126"/>
          </a:xfrm>
          <a:prstGeom prst="rect">
            <a:avLst/>
          </a:prstGeom>
        </p:spPr>
      </p:pic>
    </p:spTree>
    <p:extLst>
      <p:ext uri="{BB962C8B-B14F-4D97-AF65-F5344CB8AC3E}">
        <p14:creationId xmlns:p14="http://schemas.microsoft.com/office/powerpoint/2010/main" val="949696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dancing&#10;&#10;Description automatically generated with low confidence">
            <a:extLst>
              <a:ext uri="{FF2B5EF4-FFF2-40B4-BE49-F238E27FC236}">
                <a16:creationId xmlns:a16="http://schemas.microsoft.com/office/drawing/2014/main" id="{99011EFE-41ED-624C-8970-DADDA5F0DEC8}"/>
              </a:ext>
            </a:extLst>
          </p:cNvPr>
          <p:cNvPicPr>
            <a:picLocks noChangeAspect="1"/>
          </p:cNvPicPr>
          <p:nvPr/>
        </p:nvPicPr>
        <p:blipFill rotWithShape="1">
          <a:blip r:embed="rId2"/>
          <a:srcRect l="28309" r="24867"/>
          <a:stretch/>
        </p:blipFill>
        <p:spPr>
          <a:xfrm>
            <a:off x="0" y="0"/>
            <a:ext cx="12192000" cy="6858000"/>
          </a:xfrm>
          <a:prstGeom prst="rect">
            <a:avLst/>
          </a:prstGeom>
        </p:spPr>
      </p:pic>
      <p:sp>
        <p:nvSpPr>
          <p:cNvPr id="5" name="Subtitle 2">
            <a:extLst>
              <a:ext uri="{FF2B5EF4-FFF2-40B4-BE49-F238E27FC236}">
                <a16:creationId xmlns:a16="http://schemas.microsoft.com/office/drawing/2014/main" id="{A4BEEEA8-828D-3B49-BA40-E87A0312C331}"/>
              </a:ext>
            </a:extLst>
          </p:cNvPr>
          <p:cNvSpPr>
            <a:spLocks noGrp="1"/>
          </p:cNvSpPr>
          <p:nvPr>
            <p:ph type="subTitle" idx="1"/>
          </p:nvPr>
        </p:nvSpPr>
        <p:spPr>
          <a:xfrm>
            <a:off x="1095375" y="2583319"/>
            <a:ext cx="10001250" cy="1691361"/>
          </a:xfrm>
        </p:spPr>
        <p:txBody>
          <a:bodyPr>
            <a:noAutofit/>
          </a:bodyPr>
          <a:lstStyle/>
          <a:p>
            <a:endParaRPr lang="en-US" sz="8000" b="1" dirty="0">
              <a:solidFill>
                <a:srgbClr val="8CE58E"/>
              </a:solidFill>
              <a:latin typeface="Source Sans Pro" panose="020B0503030403020204" pitchFamily="34" charset="0"/>
              <a:ea typeface="Source Sans Pro" panose="020B0503030403020204" pitchFamily="34" charset="0"/>
            </a:endParaRPr>
          </a:p>
          <a:p>
            <a:endParaRPr lang="en-US" sz="4000" dirty="0">
              <a:solidFill>
                <a:srgbClr val="ECF0F2"/>
              </a:solidFill>
              <a:latin typeface="Source Sans Pro" panose="020B0503030403020204" pitchFamily="34" charset="0"/>
              <a:ea typeface="Source Sans Pro" panose="020B0503030403020204" pitchFamily="34" charset="0"/>
            </a:endParaRPr>
          </a:p>
        </p:txBody>
      </p:sp>
      <p:pic>
        <p:nvPicPr>
          <p:cNvPr id="8" name="Picture 7" descr="Icon&#10;&#10;Description automatically generated">
            <a:extLst>
              <a:ext uri="{FF2B5EF4-FFF2-40B4-BE49-F238E27FC236}">
                <a16:creationId xmlns:a16="http://schemas.microsoft.com/office/drawing/2014/main" id="{11D646DE-A13D-C943-A69E-447BD706B5D6}"/>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8BC2A7B4-5A9F-4D44-ABF8-4A9A45B1E5BF}"/>
              </a:ext>
            </a:extLst>
          </p:cNvPr>
          <p:cNvSpPr txBox="1"/>
          <p:nvPr/>
        </p:nvSpPr>
        <p:spPr>
          <a:xfrm>
            <a:off x="1560351" y="2380759"/>
            <a:ext cx="8934276" cy="318446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8000" b="1" i="0" u="none" strike="noStrike" kern="1200" cap="none" spc="0" normalizeH="0" baseline="0" noProof="0" dirty="0">
                <a:ln>
                  <a:noFill/>
                </a:ln>
                <a:solidFill>
                  <a:srgbClr val="8CE58E"/>
                </a:solidFill>
                <a:effectLst/>
                <a:uLnTx/>
                <a:uFillTx/>
                <a:latin typeface="Source Sans Pro" panose="020B0503030403020204" pitchFamily="34" charset="0"/>
                <a:ea typeface="Source Sans Pro" panose="020B0503030403020204" pitchFamily="34" charset="0"/>
                <a:cs typeface="+mn-cs"/>
              </a:rPr>
              <a:t>Friday Evening Session #1 </a:t>
            </a:r>
            <a:endParaRPr lang="en-US" sz="5400" dirty="0">
              <a:solidFill>
                <a:srgbClr val="ECF0F2"/>
              </a:solidFill>
              <a:latin typeface="Source Sans Pro" panose="020B0503030403020204" pitchFamily="34" charset="0"/>
              <a:ea typeface="Source Sans Pro" panose="020B0503030403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lang="en-US" sz="5400" b="1" dirty="0">
                <a:solidFill>
                  <a:srgbClr val="ECF0F2"/>
                </a:solidFill>
                <a:latin typeface="Source Sans Pro" panose="020B0503030403020204" pitchFamily="34" charset="0"/>
                <a:ea typeface="Source Sans Pro" panose="020B0503030403020204" pitchFamily="34" charset="0"/>
              </a:rPr>
              <a:t>Introduction</a:t>
            </a:r>
            <a:endParaRPr kumimoji="0" lang="en-US" sz="8000" b="1" i="0" u="none" strike="noStrike" kern="1200" cap="none" spc="0" normalizeH="0" baseline="0" noProof="0" dirty="0">
              <a:ln>
                <a:noFill/>
              </a:ln>
              <a:solidFill>
                <a:srgbClr val="8CE5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12299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784859" y="600799"/>
            <a:ext cx="10622281" cy="5656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Woe to you, scribes and Pharisees, hypocrites! For you clean the outside of the cup and of the dish, but inside they are full of robbery and self-indulgence. You blind Pharisee, first clean the inside of the cup and of the dish, so that the outside of it may become clean also.</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Matthew 23:25-26</a:t>
            </a:r>
          </a:p>
        </p:txBody>
      </p:sp>
    </p:spTree>
    <p:extLst>
      <p:ext uri="{BB962C8B-B14F-4D97-AF65-F5344CB8AC3E}">
        <p14:creationId xmlns:p14="http://schemas.microsoft.com/office/powerpoint/2010/main" val="2082290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00918" y="589964"/>
            <a:ext cx="11190164" cy="5678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Woe to you, scribes and Pharisees, hypocrites! For you are like whitewashed tombs which on the outside appear beautiful, but inside they are full of dead men’s bones and all uncleanness. So you, too, outwardly appear righteous to men, but inwardly you are full of hypocrisy and lawlessness.</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Matthew 23:27-28</a:t>
            </a:r>
          </a:p>
        </p:txBody>
      </p:sp>
    </p:spTree>
    <p:extLst>
      <p:ext uri="{BB962C8B-B14F-4D97-AF65-F5344CB8AC3E}">
        <p14:creationId xmlns:p14="http://schemas.microsoft.com/office/powerpoint/2010/main" val="740939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11" name="Picture 10" descr="A picture containing indoor, person&#10;&#10;Description automatically generated">
            <a:extLst>
              <a:ext uri="{FF2B5EF4-FFF2-40B4-BE49-F238E27FC236}">
                <a16:creationId xmlns:a16="http://schemas.microsoft.com/office/drawing/2014/main" id="{FB3ACA9C-526E-B24D-8BF2-A6B86D8850B4}"/>
              </a:ext>
            </a:extLst>
          </p:cNvPr>
          <p:cNvPicPr>
            <a:picLocks noChangeAspect="1"/>
          </p:cNvPicPr>
          <p:nvPr/>
        </p:nvPicPr>
        <p:blipFill rotWithShape="1">
          <a:blip r:embed="rId2"/>
          <a:srcRect t="7502" b="20922"/>
          <a:stretch/>
        </p:blipFill>
        <p:spPr>
          <a:xfrm>
            <a:off x="0" y="1981198"/>
            <a:ext cx="12192000" cy="4876801"/>
          </a:xfrm>
          <a:prstGeom prst="rect">
            <a:avLst/>
          </a:prstGeom>
        </p:spPr>
      </p:pic>
      <p:sp>
        <p:nvSpPr>
          <p:cNvPr id="8" name="Subtitle 2">
            <a:extLst>
              <a:ext uri="{FF2B5EF4-FFF2-40B4-BE49-F238E27FC236}">
                <a16:creationId xmlns:a16="http://schemas.microsoft.com/office/drawing/2014/main" id="{AC7C8F9F-7510-B340-9BDE-3B30341064C0}"/>
              </a:ext>
            </a:extLst>
          </p:cNvPr>
          <p:cNvSpPr txBox="1">
            <a:spLocks/>
          </p:cNvSpPr>
          <p:nvPr/>
        </p:nvSpPr>
        <p:spPr>
          <a:xfrm>
            <a:off x="131735" y="3576028"/>
            <a:ext cx="11928529" cy="16871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Soil Test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Luke 8:11-15</a:t>
            </a:r>
          </a:p>
        </p:txBody>
      </p:sp>
      <p:sp>
        <p:nvSpPr>
          <p:cNvPr id="9" name="Subtitle 2">
            <a:extLst>
              <a:ext uri="{FF2B5EF4-FFF2-40B4-BE49-F238E27FC236}">
                <a16:creationId xmlns:a16="http://schemas.microsoft.com/office/drawing/2014/main" id="{7C5F25DA-DC09-164C-958A-28BDB7F8E03B}"/>
              </a:ext>
            </a:extLst>
          </p:cNvPr>
          <p:cNvSpPr txBox="1">
            <a:spLocks/>
          </p:cNvSpPr>
          <p:nvPr/>
        </p:nvSpPr>
        <p:spPr>
          <a:xfrm>
            <a:off x="1714500" y="475357"/>
            <a:ext cx="8763000" cy="1030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Corporate Evaluation</a:t>
            </a:r>
          </a:p>
        </p:txBody>
      </p:sp>
      <p:pic>
        <p:nvPicPr>
          <p:cNvPr id="10" name="Picture 9" descr="Icon&#10;&#10;Description automatically generated">
            <a:extLst>
              <a:ext uri="{FF2B5EF4-FFF2-40B4-BE49-F238E27FC236}">
                <a16:creationId xmlns:a16="http://schemas.microsoft.com/office/drawing/2014/main" id="{EE79B836-C917-3742-B100-440AA2DA3CCD}"/>
              </a:ext>
            </a:extLst>
          </p:cNvPr>
          <p:cNvPicPr>
            <a:picLocks noChangeAspect="1"/>
          </p:cNvPicPr>
          <p:nvPr/>
        </p:nvPicPr>
        <p:blipFill>
          <a:blip r:embed="rId3"/>
          <a:stretch>
            <a:fillRect/>
          </a:stretch>
        </p:blipFill>
        <p:spPr>
          <a:xfrm>
            <a:off x="174558" y="154137"/>
            <a:ext cx="987126" cy="987126"/>
          </a:xfrm>
          <a:prstGeom prst="rect">
            <a:avLst/>
          </a:prstGeom>
        </p:spPr>
      </p:pic>
    </p:spTree>
    <p:extLst>
      <p:ext uri="{BB962C8B-B14F-4D97-AF65-F5344CB8AC3E}">
        <p14:creationId xmlns:p14="http://schemas.microsoft.com/office/powerpoint/2010/main" val="17678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9300"/>
            </a:gs>
            <a:gs pos="100000">
              <a:srgbClr val="00C800"/>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31914" y="496781"/>
            <a:ext cx="11128171" cy="58644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The seed is the word of God. Those beside the road are those who have heard; then the devil comes and takes away the word from their heart, so that they will not believe and be saved. Those on the rocky soil are those who, when they hear, receive the word with joy; and these have no firm root; they believe for a while, and in time of temptation fall away.</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Luke 8:11-13</a:t>
            </a:r>
          </a:p>
        </p:txBody>
      </p:sp>
    </p:spTree>
    <p:extLst>
      <p:ext uri="{BB962C8B-B14F-4D97-AF65-F5344CB8AC3E}">
        <p14:creationId xmlns:p14="http://schemas.microsoft.com/office/powerpoint/2010/main" val="2276139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9300"/>
            </a:gs>
            <a:gs pos="100000">
              <a:srgbClr val="00C800"/>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31914" y="496781"/>
            <a:ext cx="11128171" cy="58644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The seed which fell among the thorns, these are the ones who have heard, and as they go on their way they are choked with worries and riches and pleasures of this life, and bring no fruit to maturity. But the seed in the good soil, these are the ones who have heard the word in an honest and good heart, and hold it fast, and bear fruit with perseverance.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Luke 8:14-15</a:t>
            </a:r>
          </a:p>
        </p:txBody>
      </p:sp>
    </p:spTree>
    <p:extLst>
      <p:ext uri="{BB962C8B-B14F-4D97-AF65-F5344CB8AC3E}">
        <p14:creationId xmlns:p14="http://schemas.microsoft.com/office/powerpoint/2010/main" val="3659980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27764" y="589964"/>
            <a:ext cx="11136472" cy="5678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Then God said, “Let us make mankind in our image, in our likeness, so that they may rule over the fish in the sea and the birds in the sky, over the livestock and all the wild animals, and over all the creatures that move along the ground.” So God created mankind in his own image, in the image of God he created them; male and female he created them.</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Genesis 1:26-27</a:t>
            </a:r>
          </a:p>
        </p:txBody>
      </p:sp>
    </p:spTree>
    <p:extLst>
      <p:ext uri="{BB962C8B-B14F-4D97-AF65-F5344CB8AC3E}">
        <p14:creationId xmlns:p14="http://schemas.microsoft.com/office/powerpoint/2010/main" val="1393357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D55B51-14B9-5B45-9EA6-450DD37E6E25}"/>
              </a:ext>
            </a:extLst>
          </p:cNvPr>
          <p:cNvPicPr>
            <a:picLocks noChangeAspect="1"/>
          </p:cNvPicPr>
          <p:nvPr/>
        </p:nvPicPr>
        <p:blipFill>
          <a:blip r:embed="rId2"/>
          <a:stretch>
            <a:fillRect/>
          </a:stretch>
        </p:blipFill>
        <p:spPr>
          <a:xfrm>
            <a:off x="-5844210" y="0"/>
            <a:ext cx="26037791" cy="6858000"/>
          </a:xfrm>
          <a:prstGeom prst="rect">
            <a:avLst/>
          </a:prstGeom>
        </p:spPr>
      </p:pic>
      <p:sp>
        <p:nvSpPr>
          <p:cNvPr id="5" name="Subtitle 2">
            <a:extLst>
              <a:ext uri="{FF2B5EF4-FFF2-40B4-BE49-F238E27FC236}">
                <a16:creationId xmlns:a16="http://schemas.microsoft.com/office/drawing/2014/main" id="{A4BEEEA8-828D-3B49-BA40-E87A0312C331}"/>
              </a:ext>
            </a:extLst>
          </p:cNvPr>
          <p:cNvSpPr>
            <a:spLocks noGrp="1"/>
          </p:cNvSpPr>
          <p:nvPr>
            <p:ph type="subTitle" idx="1"/>
          </p:nvPr>
        </p:nvSpPr>
        <p:spPr>
          <a:xfrm>
            <a:off x="1714500" y="2206059"/>
            <a:ext cx="8763000" cy="2445881"/>
          </a:xfrm>
        </p:spPr>
        <p:txBody>
          <a:bodyPr>
            <a:noAutofit/>
          </a:bodyPr>
          <a:lstStyle/>
          <a:p>
            <a:r>
              <a:rPr lang="en-US" sz="6000" b="1" dirty="0">
                <a:solidFill>
                  <a:schemeClr val="bg1"/>
                </a:solidFill>
                <a:latin typeface="Source Sans Pro" panose="020B0503030403020204" pitchFamily="34" charset="0"/>
                <a:ea typeface="Source Sans Pro" panose="020B0503030403020204" pitchFamily="34" charset="0"/>
              </a:rPr>
              <a:t>Restoring Sexual &amp; Relational Wholeness</a:t>
            </a:r>
          </a:p>
          <a:p>
            <a:r>
              <a:rPr lang="en-US" sz="5400" dirty="0">
                <a:solidFill>
                  <a:srgbClr val="FFFFFF"/>
                </a:solidFill>
                <a:latin typeface="Source Sans Pro" panose="020B0503030403020204" pitchFamily="34" charset="0"/>
                <a:ea typeface="Source Sans Pro" panose="020B0503030403020204" pitchFamily="34" charset="0"/>
              </a:rPr>
              <a:t>How?</a:t>
            </a:r>
          </a:p>
        </p:txBody>
      </p:sp>
      <p:pic>
        <p:nvPicPr>
          <p:cNvPr id="4" name="Picture 3" descr="Icon&#10;&#10;Description automatically generated">
            <a:extLst>
              <a:ext uri="{FF2B5EF4-FFF2-40B4-BE49-F238E27FC236}">
                <a16:creationId xmlns:a16="http://schemas.microsoft.com/office/drawing/2014/main" id="{6C3EC95F-6E07-E946-B9C6-1546061D922E}"/>
              </a:ext>
            </a:extLst>
          </p:cNvPr>
          <p:cNvPicPr>
            <a:picLocks noChangeAspect="1"/>
          </p:cNvPicPr>
          <p:nvPr/>
        </p:nvPicPr>
        <p:blipFill>
          <a:blip r:embed="rId3"/>
          <a:stretch>
            <a:fillRect/>
          </a:stretch>
        </p:blipFill>
        <p:spPr>
          <a:xfrm>
            <a:off x="174558" y="154137"/>
            <a:ext cx="987126" cy="987126"/>
          </a:xfrm>
          <a:prstGeom prst="rect">
            <a:avLst/>
          </a:prstGeom>
        </p:spPr>
      </p:pic>
    </p:spTree>
    <p:extLst>
      <p:ext uri="{BB962C8B-B14F-4D97-AF65-F5344CB8AC3E}">
        <p14:creationId xmlns:p14="http://schemas.microsoft.com/office/powerpoint/2010/main" val="304154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127C85C-C9B0-CA4A-A735-0365E009FD63}"/>
              </a:ext>
            </a:extLst>
          </p:cNvPr>
          <p:cNvPicPr>
            <a:picLocks noChangeAspect="1"/>
          </p:cNvPicPr>
          <p:nvPr/>
        </p:nvPicPr>
        <p:blipFill>
          <a:blip r:embed="rId2"/>
          <a:stretch>
            <a:fillRect/>
          </a:stretch>
        </p:blipFill>
        <p:spPr>
          <a:xfrm>
            <a:off x="-1" y="3024"/>
            <a:ext cx="12191999" cy="6857172"/>
          </a:xfrm>
          <a:prstGeom prst="rect">
            <a:avLst/>
          </a:prstGeom>
        </p:spPr>
      </p:pic>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pic>
        <p:nvPicPr>
          <p:cNvPr id="9" name="Picture 8">
            <a:extLst>
              <a:ext uri="{FF2B5EF4-FFF2-40B4-BE49-F238E27FC236}">
                <a16:creationId xmlns:a16="http://schemas.microsoft.com/office/drawing/2014/main" id="{DDD217DC-5C9F-FD43-85D0-B65E92F651A8}"/>
              </a:ext>
            </a:extLst>
          </p:cNvPr>
          <p:cNvPicPr>
            <a:picLocks noChangeAspect="1"/>
          </p:cNvPicPr>
          <p:nvPr/>
        </p:nvPicPr>
        <p:blipFill>
          <a:blip r:embed="rId4"/>
          <a:stretch>
            <a:fillRect/>
          </a:stretch>
        </p:blipFill>
        <p:spPr>
          <a:xfrm>
            <a:off x="3400287" y="1141263"/>
            <a:ext cx="5391426" cy="5391426"/>
          </a:xfrm>
          <a:prstGeom prst="rect">
            <a:avLst/>
          </a:prstGeom>
        </p:spPr>
      </p:pic>
      <p:pic>
        <p:nvPicPr>
          <p:cNvPr id="11" name="Picture 10">
            <a:extLst>
              <a:ext uri="{FF2B5EF4-FFF2-40B4-BE49-F238E27FC236}">
                <a16:creationId xmlns:a16="http://schemas.microsoft.com/office/drawing/2014/main" id="{550F800C-925D-E641-B7A2-459ED294FED2}"/>
              </a:ext>
            </a:extLst>
          </p:cNvPr>
          <p:cNvPicPr>
            <a:picLocks noChangeAspect="1"/>
          </p:cNvPicPr>
          <p:nvPr/>
        </p:nvPicPr>
        <p:blipFill>
          <a:blip r:embed="rId5"/>
          <a:stretch>
            <a:fillRect/>
          </a:stretch>
        </p:blipFill>
        <p:spPr>
          <a:xfrm>
            <a:off x="3400287" y="1141263"/>
            <a:ext cx="5391426" cy="5391426"/>
          </a:xfrm>
          <a:prstGeom prst="rect">
            <a:avLst/>
          </a:prstGeom>
        </p:spPr>
      </p:pic>
      <p:pic>
        <p:nvPicPr>
          <p:cNvPr id="13" name="Picture 12">
            <a:extLst>
              <a:ext uri="{FF2B5EF4-FFF2-40B4-BE49-F238E27FC236}">
                <a16:creationId xmlns:a16="http://schemas.microsoft.com/office/drawing/2014/main" id="{2BAA87DC-FA94-3E4F-AD79-C52B2EA23C05}"/>
              </a:ext>
            </a:extLst>
          </p:cNvPr>
          <p:cNvPicPr>
            <a:picLocks noChangeAspect="1"/>
          </p:cNvPicPr>
          <p:nvPr/>
        </p:nvPicPr>
        <p:blipFill>
          <a:blip r:embed="rId6"/>
          <a:stretch>
            <a:fillRect/>
          </a:stretch>
        </p:blipFill>
        <p:spPr>
          <a:xfrm>
            <a:off x="3400287" y="1141263"/>
            <a:ext cx="5391426" cy="5391426"/>
          </a:xfrm>
          <a:prstGeom prst="rect">
            <a:avLst/>
          </a:prstGeom>
        </p:spPr>
      </p:pic>
    </p:spTree>
    <p:extLst>
      <p:ext uri="{BB962C8B-B14F-4D97-AF65-F5344CB8AC3E}">
        <p14:creationId xmlns:p14="http://schemas.microsoft.com/office/powerpoint/2010/main" val="125615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pic>
        <p:nvPicPr>
          <p:cNvPr id="11" name="Picture 10">
            <a:extLst>
              <a:ext uri="{FF2B5EF4-FFF2-40B4-BE49-F238E27FC236}">
                <a16:creationId xmlns:a16="http://schemas.microsoft.com/office/drawing/2014/main" id="{550F800C-925D-E641-B7A2-459ED294FED2}"/>
              </a:ext>
            </a:extLst>
          </p:cNvPr>
          <p:cNvPicPr>
            <a:picLocks noChangeAspect="1"/>
          </p:cNvPicPr>
          <p:nvPr/>
        </p:nvPicPr>
        <p:blipFill>
          <a:blip r:embed="rId4"/>
          <a:stretch>
            <a:fillRect/>
          </a:stretch>
        </p:blipFill>
        <p:spPr>
          <a:xfrm>
            <a:off x="289034" y="2314033"/>
            <a:ext cx="5391426" cy="5391426"/>
          </a:xfrm>
          <a:prstGeom prst="rect">
            <a:avLst/>
          </a:prstGeom>
          <a:effectLst>
            <a:outerShdw blurRad="861906" dist="389631" dir="5400000" algn="t" rotWithShape="0">
              <a:srgbClr val="223238">
                <a:alpha val="34615"/>
              </a:srgbClr>
            </a:outerShdw>
          </a:effectLst>
        </p:spPr>
      </p:pic>
      <p:sp>
        <p:nvSpPr>
          <p:cNvPr id="8" name="Subtitle 2">
            <a:extLst>
              <a:ext uri="{FF2B5EF4-FFF2-40B4-BE49-F238E27FC236}">
                <a16:creationId xmlns:a16="http://schemas.microsoft.com/office/drawing/2014/main" id="{A0FB14CE-5702-AB4A-8703-2B817A4978C2}"/>
              </a:ext>
            </a:extLst>
          </p:cNvPr>
          <p:cNvSpPr txBox="1">
            <a:spLocks/>
          </p:cNvSpPr>
          <p:nvPr/>
        </p:nvSpPr>
        <p:spPr>
          <a:xfrm>
            <a:off x="5545349" y="1834696"/>
            <a:ext cx="6357617" cy="42076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I am the vine, you are the branches; he who abides in Me and I in him, he bears much fruit, for apart from Me you can do nothing.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Light" panose="020B0403030403020204" pitchFamily="34" charset="0"/>
                <a:ea typeface="Source Sans Pro Light" panose="020B0403030403020204" pitchFamily="34" charset="0"/>
                <a:cs typeface="+mn-cs"/>
              </a:rPr>
              <a:t>John 15:5</a:t>
            </a:r>
          </a:p>
        </p:txBody>
      </p:sp>
    </p:spTree>
    <p:extLst>
      <p:ext uri="{BB962C8B-B14F-4D97-AF65-F5344CB8AC3E}">
        <p14:creationId xmlns:p14="http://schemas.microsoft.com/office/powerpoint/2010/main" val="315059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sp>
        <p:nvSpPr>
          <p:cNvPr id="8" name="Subtitle 2">
            <a:extLst>
              <a:ext uri="{FF2B5EF4-FFF2-40B4-BE49-F238E27FC236}">
                <a16:creationId xmlns:a16="http://schemas.microsoft.com/office/drawing/2014/main" id="{A0FB14CE-5702-AB4A-8703-2B817A4978C2}"/>
              </a:ext>
            </a:extLst>
          </p:cNvPr>
          <p:cNvSpPr txBox="1">
            <a:spLocks/>
          </p:cNvSpPr>
          <p:nvPr/>
        </p:nvSpPr>
        <p:spPr>
          <a:xfrm>
            <a:off x="5507685" y="1834696"/>
            <a:ext cx="6357617" cy="42076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Then Jesus said to His disciples, “If anyone wishes to come after Me, he must deny himself, and take up his cross and follow Me.”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Light" panose="020B0403030403020204" pitchFamily="34" charset="0"/>
                <a:ea typeface="Source Sans Pro Light" panose="020B0403030403020204" pitchFamily="34" charset="0"/>
                <a:cs typeface="+mn-cs"/>
              </a:rPr>
              <a:t>Matthew 16:24</a:t>
            </a:r>
          </a:p>
        </p:txBody>
      </p:sp>
      <p:pic>
        <p:nvPicPr>
          <p:cNvPr id="9" name="Picture 8">
            <a:extLst>
              <a:ext uri="{FF2B5EF4-FFF2-40B4-BE49-F238E27FC236}">
                <a16:creationId xmlns:a16="http://schemas.microsoft.com/office/drawing/2014/main" id="{9DDBCE7E-997F-834D-B6C2-E37FA06AC6A7}"/>
              </a:ext>
            </a:extLst>
          </p:cNvPr>
          <p:cNvPicPr>
            <a:picLocks noChangeAspect="1"/>
          </p:cNvPicPr>
          <p:nvPr/>
        </p:nvPicPr>
        <p:blipFill>
          <a:blip r:embed="rId4"/>
          <a:stretch>
            <a:fillRect/>
          </a:stretch>
        </p:blipFill>
        <p:spPr>
          <a:xfrm rot="3600096">
            <a:off x="262950" y="-419519"/>
            <a:ext cx="5391426" cy="5391426"/>
          </a:xfrm>
          <a:prstGeom prst="rect">
            <a:avLst/>
          </a:prstGeom>
          <a:effectLst>
            <a:outerShdw blurRad="858225" dist="381000" dir="5400000" algn="t" rotWithShape="0">
              <a:srgbClr val="223238">
                <a:alpha val="35000"/>
              </a:srgbClr>
            </a:outerShdw>
          </a:effectLst>
        </p:spPr>
      </p:pic>
    </p:spTree>
    <p:extLst>
      <p:ext uri="{BB962C8B-B14F-4D97-AF65-F5344CB8AC3E}">
        <p14:creationId xmlns:p14="http://schemas.microsoft.com/office/powerpoint/2010/main" val="1205333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dancing&#10;&#10;Description automatically generated with low confidence">
            <a:extLst>
              <a:ext uri="{FF2B5EF4-FFF2-40B4-BE49-F238E27FC236}">
                <a16:creationId xmlns:a16="http://schemas.microsoft.com/office/drawing/2014/main" id="{99011EFE-41ED-624C-8970-DADDA5F0DEC8}"/>
              </a:ext>
            </a:extLst>
          </p:cNvPr>
          <p:cNvPicPr>
            <a:picLocks noChangeAspect="1"/>
          </p:cNvPicPr>
          <p:nvPr/>
        </p:nvPicPr>
        <p:blipFill rotWithShape="1">
          <a:blip r:embed="rId2"/>
          <a:srcRect l="28309" r="24867"/>
          <a:stretch/>
        </p:blipFill>
        <p:spPr>
          <a:xfrm>
            <a:off x="0" y="0"/>
            <a:ext cx="12192000" cy="6858000"/>
          </a:xfrm>
          <a:prstGeom prst="rect">
            <a:avLst/>
          </a:prstGeom>
        </p:spPr>
      </p:pic>
      <p:sp>
        <p:nvSpPr>
          <p:cNvPr id="5" name="Subtitle 2">
            <a:extLst>
              <a:ext uri="{FF2B5EF4-FFF2-40B4-BE49-F238E27FC236}">
                <a16:creationId xmlns:a16="http://schemas.microsoft.com/office/drawing/2014/main" id="{A4BEEEA8-828D-3B49-BA40-E87A0312C331}"/>
              </a:ext>
            </a:extLst>
          </p:cNvPr>
          <p:cNvSpPr>
            <a:spLocks noGrp="1"/>
          </p:cNvSpPr>
          <p:nvPr>
            <p:ph type="subTitle" idx="1"/>
          </p:nvPr>
        </p:nvSpPr>
        <p:spPr>
          <a:xfrm>
            <a:off x="1095375" y="2583319"/>
            <a:ext cx="10001250" cy="1691361"/>
          </a:xfrm>
        </p:spPr>
        <p:txBody>
          <a:bodyPr>
            <a:noAutofit/>
          </a:bodyPr>
          <a:lstStyle/>
          <a:p>
            <a:endParaRPr lang="en-US" sz="8000" b="1" dirty="0">
              <a:solidFill>
                <a:srgbClr val="8CE58E"/>
              </a:solidFill>
              <a:latin typeface="Source Sans Pro" panose="020B0503030403020204" pitchFamily="34" charset="0"/>
              <a:ea typeface="Source Sans Pro" panose="020B0503030403020204" pitchFamily="34" charset="0"/>
            </a:endParaRPr>
          </a:p>
          <a:p>
            <a:endParaRPr lang="en-US" sz="4000" dirty="0">
              <a:solidFill>
                <a:srgbClr val="ECF0F2"/>
              </a:solidFill>
              <a:latin typeface="Source Sans Pro" panose="020B0503030403020204" pitchFamily="34" charset="0"/>
              <a:ea typeface="Source Sans Pro" panose="020B0503030403020204" pitchFamily="34" charset="0"/>
            </a:endParaRPr>
          </a:p>
        </p:txBody>
      </p:sp>
      <p:pic>
        <p:nvPicPr>
          <p:cNvPr id="8" name="Picture 7" descr="Icon&#10;&#10;Description automatically generated">
            <a:extLst>
              <a:ext uri="{FF2B5EF4-FFF2-40B4-BE49-F238E27FC236}">
                <a16:creationId xmlns:a16="http://schemas.microsoft.com/office/drawing/2014/main" id="{11D646DE-A13D-C943-A69E-447BD706B5D6}"/>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8BC2A7B4-5A9F-4D44-ABF8-4A9A45B1E5BF}"/>
              </a:ext>
            </a:extLst>
          </p:cNvPr>
          <p:cNvSpPr txBox="1"/>
          <p:nvPr/>
        </p:nvSpPr>
        <p:spPr>
          <a:xfrm>
            <a:off x="1560351" y="2380759"/>
            <a:ext cx="8934276" cy="313932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8000" b="1" i="0" u="none" strike="noStrike" kern="1200" cap="none" spc="0" normalizeH="0" baseline="0" noProof="0" dirty="0">
                <a:ln>
                  <a:noFill/>
                </a:ln>
                <a:solidFill>
                  <a:srgbClr val="8CE58E"/>
                </a:solidFill>
                <a:effectLst/>
                <a:uLnTx/>
                <a:uFillTx/>
                <a:latin typeface="Source Sans Pro" panose="020B0503030403020204" pitchFamily="34" charset="0"/>
                <a:ea typeface="Source Sans Pro" panose="020B0503030403020204" pitchFamily="34" charset="0"/>
                <a:cs typeface="+mn-cs"/>
              </a:rPr>
              <a:t>Friday Evening Session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ECF0F2"/>
                </a:solidFill>
                <a:latin typeface="Source Sans Pro" panose="020B0503030403020204" pitchFamily="34" charset="0"/>
                <a:ea typeface="Source Sans Pro" panose="020B0503030403020204" pitchFamily="34" charset="0"/>
              </a:rPr>
              <a:t>The Power of Shame</a:t>
            </a:r>
            <a:endParaRPr kumimoji="0" lang="en-US" sz="5400" b="0" i="0" u="none" strike="noStrike" kern="1200" cap="none" spc="0" normalizeH="0" baseline="0" noProof="0" dirty="0">
              <a:ln>
                <a:noFill/>
              </a:ln>
              <a:solidFill>
                <a:srgbClr val="ECF0F2"/>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21125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sp>
        <p:nvSpPr>
          <p:cNvPr id="8" name="Subtitle 2">
            <a:extLst>
              <a:ext uri="{FF2B5EF4-FFF2-40B4-BE49-F238E27FC236}">
                <a16:creationId xmlns:a16="http://schemas.microsoft.com/office/drawing/2014/main" id="{A0FB14CE-5702-AB4A-8703-2B817A4978C2}"/>
              </a:ext>
            </a:extLst>
          </p:cNvPr>
          <p:cNvSpPr txBox="1">
            <a:spLocks/>
          </p:cNvSpPr>
          <p:nvPr/>
        </p:nvSpPr>
        <p:spPr>
          <a:xfrm>
            <a:off x="5512422" y="2853639"/>
            <a:ext cx="6357617" cy="2169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For each one will bear his own load.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Light" panose="020B0403030403020204" pitchFamily="34" charset="0"/>
                <a:ea typeface="Source Sans Pro Light" panose="020B0403030403020204" pitchFamily="34" charset="0"/>
                <a:cs typeface="+mn-cs"/>
              </a:rPr>
              <a:t>Galatians 6:5</a:t>
            </a:r>
          </a:p>
        </p:txBody>
      </p:sp>
      <p:pic>
        <p:nvPicPr>
          <p:cNvPr id="13" name="Picture 12">
            <a:extLst>
              <a:ext uri="{FF2B5EF4-FFF2-40B4-BE49-F238E27FC236}">
                <a16:creationId xmlns:a16="http://schemas.microsoft.com/office/drawing/2014/main" id="{A91F50F7-8E9D-5048-82EC-14F19AE37278}"/>
              </a:ext>
            </a:extLst>
          </p:cNvPr>
          <p:cNvPicPr>
            <a:picLocks noChangeAspect="1"/>
          </p:cNvPicPr>
          <p:nvPr/>
        </p:nvPicPr>
        <p:blipFill>
          <a:blip r:embed="rId4"/>
          <a:stretch>
            <a:fillRect/>
          </a:stretch>
        </p:blipFill>
        <p:spPr>
          <a:xfrm rot="3600096">
            <a:off x="262950" y="-419519"/>
            <a:ext cx="5391426" cy="5391426"/>
          </a:xfrm>
          <a:prstGeom prst="rect">
            <a:avLst/>
          </a:prstGeom>
          <a:effectLst>
            <a:outerShdw blurRad="858225" dist="381000" dir="5400000" algn="t" rotWithShape="0">
              <a:srgbClr val="223238">
                <a:alpha val="35000"/>
              </a:srgbClr>
            </a:outerShdw>
          </a:effectLst>
        </p:spPr>
      </p:pic>
    </p:spTree>
    <p:extLst>
      <p:ext uri="{BB962C8B-B14F-4D97-AF65-F5344CB8AC3E}">
        <p14:creationId xmlns:p14="http://schemas.microsoft.com/office/powerpoint/2010/main" val="1901407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sp>
        <p:nvSpPr>
          <p:cNvPr id="8" name="Subtitle 2">
            <a:extLst>
              <a:ext uri="{FF2B5EF4-FFF2-40B4-BE49-F238E27FC236}">
                <a16:creationId xmlns:a16="http://schemas.microsoft.com/office/drawing/2014/main" id="{A0FB14CE-5702-AB4A-8703-2B817A4978C2}"/>
              </a:ext>
            </a:extLst>
          </p:cNvPr>
          <p:cNvSpPr txBox="1">
            <a:spLocks/>
          </p:cNvSpPr>
          <p:nvPr/>
        </p:nvSpPr>
        <p:spPr>
          <a:xfrm>
            <a:off x="5512422" y="2503889"/>
            <a:ext cx="6357617" cy="2869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Bear one another’s burdens, and thereby fulfill the law of Christ.</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Light" panose="020B0403030403020204" pitchFamily="34" charset="0"/>
                <a:ea typeface="Source Sans Pro Light" panose="020B0403030403020204" pitchFamily="34" charset="0"/>
                <a:cs typeface="+mn-cs"/>
              </a:rPr>
              <a:t>Galatians 6:2</a:t>
            </a:r>
          </a:p>
        </p:txBody>
      </p:sp>
      <p:pic>
        <p:nvPicPr>
          <p:cNvPr id="10" name="Picture 9">
            <a:extLst>
              <a:ext uri="{FF2B5EF4-FFF2-40B4-BE49-F238E27FC236}">
                <a16:creationId xmlns:a16="http://schemas.microsoft.com/office/drawing/2014/main" id="{4802DEE9-E71E-B746-991A-E1E7FDC732DA}"/>
              </a:ext>
            </a:extLst>
          </p:cNvPr>
          <p:cNvPicPr>
            <a:picLocks noChangeAspect="1"/>
          </p:cNvPicPr>
          <p:nvPr/>
        </p:nvPicPr>
        <p:blipFill>
          <a:blip r:embed="rId4"/>
          <a:stretch>
            <a:fillRect/>
          </a:stretch>
        </p:blipFill>
        <p:spPr>
          <a:xfrm rot="18000015">
            <a:off x="272393" y="-413417"/>
            <a:ext cx="5391426" cy="5391426"/>
          </a:xfrm>
          <a:prstGeom prst="rect">
            <a:avLst/>
          </a:prstGeom>
          <a:effectLst>
            <a:outerShdw blurRad="850900" dist="381000" dir="5400000" algn="t" rotWithShape="0">
              <a:srgbClr val="223238">
                <a:alpha val="35000"/>
              </a:srgbClr>
            </a:outerShdw>
          </a:effectLst>
        </p:spPr>
      </p:pic>
    </p:spTree>
    <p:extLst>
      <p:ext uri="{BB962C8B-B14F-4D97-AF65-F5344CB8AC3E}">
        <p14:creationId xmlns:p14="http://schemas.microsoft.com/office/powerpoint/2010/main" val="2066778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sp>
        <p:nvSpPr>
          <p:cNvPr id="8" name="Subtitle 2">
            <a:extLst>
              <a:ext uri="{FF2B5EF4-FFF2-40B4-BE49-F238E27FC236}">
                <a16:creationId xmlns:a16="http://schemas.microsoft.com/office/drawing/2014/main" id="{A0FB14CE-5702-AB4A-8703-2B817A4978C2}"/>
              </a:ext>
            </a:extLst>
          </p:cNvPr>
          <p:cNvSpPr txBox="1">
            <a:spLocks/>
          </p:cNvSpPr>
          <p:nvPr/>
        </p:nvSpPr>
        <p:spPr>
          <a:xfrm>
            <a:off x="5512422" y="1359435"/>
            <a:ext cx="6357617" cy="51581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Therefore, confess your sins to one another, and pray for one another so that you may be healed. The effective prayer of a righteous man can accomplish much.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Light" panose="020B0403030403020204" pitchFamily="34" charset="0"/>
                <a:ea typeface="Source Sans Pro Light" panose="020B0403030403020204" pitchFamily="34" charset="0"/>
                <a:cs typeface="+mn-cs"/>
              </a:rPr>
              <a:t>James 5:16</a:t>
            </a:r>
          </a:p>
        </p:txBody>
      </p:sp>
      <p:pic>
        <p:nvPicPr>
          <p:cNvPr id="10" name="Picture 9">
            <a:extLst>
              <a:ext uri="{FF2B5EF4-FFF2-40B4-BE49-F238E27FC236}">
                <a16:creationId xmlns:a16="http://schemas.microsoft.com/office/drawing/2014/main" id="{4802DEE9-E71E-B746-991A-E1E7FDC732DA}"/>
              </a:ext>
            </a:extLst>
          </p:cNvPr>
          <p:cNvPicPr>
            <a:picLocks noChangeAspect="1"/>
          </p:cNvPicPr>
          <p:nvPr/>
        </p:nvPicPr>
        <p:blipFill>
          <a:blip r:embed="rId4"/>
          <a:stretch>
            <a:fillRect/>
          </a:stretch>
        </p:blipFill>
        <p:spPr>
          <a:xfrm rot="18000015">
            <a:off x="272393" y="-413417"/>
            <a:ext cx="5391426" cy="5391426"/>
          </a:xfrm>
          <a:prstGeom prst="rect">
            <a:avLst/>
          </a:prstGeom>
          <a:effectLst>
            <a:outerShdw blurRad="850900" dist="381000" dir="5400000" algn="t" rotWithShape="0">
              <a:srgbClr val="223238">
                <a:alpha val="35000"/>
              </a:srgbClr>
            </a:outerShdw>
          </a:effectLst>
        </p:spPr>
      </p:pic>
    </p:spTree>
    <p:extLst>
      <p:ext uri="{BB962C8B-B14F-4D97-AF65-F5344CB8AC3E}">
        <p14:creationId xmlns:p14="http://schemas.microsoft.com/office/powerpoint/2010/main" val="4186405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sp>
        <p:nvSpPr>
          <p:cNvPr id="8" name="Subtitle 2">
            <a:extLst>
              <a:ext uri="{FF2B5EF4-FFF2-40B4-BE49-F238E27FC236}">
                <a16:creationId xmlns:a16="http://schemas.microsoft.com/office/drawing/2014/main" id="{A0FB14CE-5702-AB4A-8703-2B817A4978C2}"/>
              </a:ext>
            </a:extLst>
          </p:cNvPr>
          <p:cNvSpPr txBox="1">
            <a:spLocks/>
          </p:cNvSpPr>
          <p:nvPr/>
        </p:nvSpPr>
        <p:spPr>
          <a:xfrm>
            <a:off x="5512422" y="1635872"/>
            <a:ext cx="6357617" cy="46052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But if we walk in the Light as He Himself is in the Light, we have fellowship with one another, and the blood of Jesus His Son cleanses us from all sin.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Light" panose="020B0403030403020204" pitchFamily="34" charset="0"/>
                <a:ea typeface="Source Sans Pro Light" panose="020B0403030403020204" pitchFamily="34" charset="0"/>
                <a:cs typeface="+mn-cs"/>
              </a:rPr>
              <a:t>1 John 1:7</a:t>
            </a:r>
          </a:p>
        </p:txBody>
      </p:sp>
      <p:pic>
        <p:nvPicPr>
          <p:cNvPr id="10" name="Picture 9">
            <a:extLst>
              <a:ext uri="{FF2B5EF4-FFF2-40B4-BE49-F238E27FC236}">
                <a16:creationId xmlns:a16="http://schemas.microsoft.com/office/drawing/2014/main" id="{4802DEE9-E71E-B746-991A-E1E7FDC732DA}"/>
              </a:ext>
            </a:extLst>
          </p:cNvPr>
          <p:cNvPicPr>
            <a:picLocks noChangeAspect="1"/>
          </p:cNvPicPr>
          <p:nvPr/>
        </p:nvPicPr>
        <p:blipFill>
          <a:blip r:embed="rId4"/>
          <a:stretch>
            <a:fillRect/>
          </a:stretch>
        </p:blipFill>
        <p:spPr>
          <a:xfrm rot="18000015">
            <a:off x="272393" y="-413417"/>
            <a:ext cx="5391426" cy="5391426"/>
          </a:xfrm>
          <a:prstGeom prst="rect">
            <a:avLst/>
          </a:prstGeom>
          <a:effectLst>
            <a:outerShdw blurRad="850900" dist="381000" dir="5400000" algn="t" rotWithShape="0">
              <a:srgbClr val="223238">
                <a:alpha val="35000"/>
              </a:srgbClr>
            </a:outerShdw>
          </a:effectLst>
        </p:spPr>
      </p:pic>
    </p:spTree>
    <p:extLst>
      <p:ext uri="{BB962C8B-B14F-4D97-AF65-F5344CB8AC3E}">
        <p14:creationId xmlns:p14="http://schemas.microsoft.com/office/powerpoint/2010/main" val="3477688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sp>
        <p:nvSpPr>
          <p:cNvPr id="8" name="Subtitle 2">
            <a:extLst>
              <a:ext uri="{FF2B5EF4-FFF2-40B4-BE49-F238E27FC236}">
                <a16:creationId xmlns:a16="http://schemas.microsoft.com/office/drawing/2014/main" id="{A0FB14CE-5702-AB4A-8703-2B817A4978C2}"/>
              </a:ext>
            </a:extLst>
          </p:cNvPr>
          <p:cNvSpPr txBox="1">
            <a:spLocks/>
          </p:cNvSpPr>
          <p:nvPr/>
        </p:nvSpPr>
        <p:spPr>
          <a:xfrm>
            <a:off x="5512422" y="1497684"/>
            <a:ext cx="6357617" cy="4881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Take care, brethren, that there not be in any one of you an evil, unbelieving heart that falls away from the living God. But encourage one another day after day, as long as it is still called “Today,” so that none of you will be hardened by the deceitfulness of sin.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Light" panose="020B0403030403020204" pitchFamily="34" charset="0"/>
                <a:ea typeface="Source Sans Pro Light" panose="020B0403030403020204" pitchFamily="34" charset="0"/>
                <a:cs typeface="+mn-cs"/>
              </a:rPr>
              <a:t>Hebrews 3:12-13</a:t>
            </a:r>
          </a:p>
        </p:txBody>
      </p:sp>
      <p:pic>
        <p:nvPicPr>
          <p:cNvPr id="10" name="Picture 9">
            <a:extLst>
              <a:ext uri="{FF2B5EF4-FFF2-40B4-BE49-F238E27FC236}">
                <a16:creationId xmlns:a16="http://schemas.microsoft.com/office/drawing/2014/main" id="{4802DEE9-E71E-B746-991A-E1E7FDC732DA}"/>
              </a:ext>
            </a:extLst>
          </p:cNvPr>
          <p:cNvPicPr>
            <a:picLocks noChangeAspect="1"/>
          </p:cNvPicPr>
          <p:nvPr/>
        </p:nvPicPr>
        <p:blipFill>
          <a:blip r:embed="rId4"/>
          <a:stretch>
            <a:fillRect/>
          </a:stretch>
        </p:blipFill>
        <p:spPr>
          <a:xfrm rot="18000015">
            <a:off x="272393" y="-413417"/>
            <a:ext cx="5391426" cy="5391426"/>
          </a:xfrm>
          <a:prstGeom prst="rect">
            <a:avLst/>
          </a:prstGeom>
          <a:effectLst>
            <a:glow>
              <a:schemeClr val="bg1"/>
            </a:glow>
            <a:outerShdw blurRad="850900" dist="381000" dir="5400000" algn="t" rotWithShape="0">
              <a:srgbClr val="223238">
                <a:alpha val="35000"/>
              </a:srgbClr>
            </a:outerShdw>
          </a:effectLst>
        </p:spPr>
      </p:pic>
    </p:spTree>
    <p:extLst>
      <p:ext uri="{BB962C8B-B14F-4D97-AF65-F5344CB8AC3E}">
        <p14:creationId xmlns:p14="http://schemas.microsoft.com/office/powerpoint/2010/main" val="4017961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pic>
        <p:nvPicPr>
          <p:cNvPr id="9" name="Picture 8">
            <a:extLst>
              <a:ext uri="{FF2B5EF4-FFF2-40B4-BE49-F238E27FC236}">
                <a16:creationId xmlns:a16="http://schemas.microsoft.com/office/drawing/2014/main" id="{DDD217DC-5C9F-FD43-85D0-B65E92F651A8}"/>
              </a:ext>
            </a:extLst>
          </p:cNvPr>
          <p:cNvPicPr>
            <a:picLocks noChangeAspect="1"/>
          </p:cNvPicPr>
          <p:nvPr/>
        </p:nvPicPr>
        <p:blipFill>
          <a:blip r:embed="rId4"/>
          <a:stretch>
            <a:fillRect/>
          </a:stretch>
        </p:blipFill>
        <p:spPr>
          <a:xfrm>
            <a:off x="3400287" y="1141263"/>
            <a:ext cx="5391426" cy="5391426"/>
          </a:xfrm>
          <a:prstGeom prst="rect">
            <a:avLst/>
          </a:prstGeom>
        </p:spPr>
      </p:pic>
      <p:pic>
        <p:nvPicPr>
          <p:cNvPr id="11" name="Picture 10">
            <a:extLst>
              <a:ext uri="{FF2B5EF4-FFF2-40B4-BE49-F238E27FC236}">
                <a16:creationId xmlns:a16="http://schemas.microsoft.com/office/drawing/2014/main" id="{550F800C-925D-E641-B7A2-459ED294FED2}"/>
              </a:ext>
            </a:extLst>
          </p:cNvPr>
          <p:cNvPicPr>
            <a:picLocks noChangeAspect="1"/>
          </p:cNvPicPr>
          <p:nvPr/>
        </p:nvPicPr>
        <p:blipFill>
          <a:blip r:embed="rId5"/>
          <a:stretch>
            <a:fillRect/>
          </a:stretch>
        </p:blipFill>
        <p:spPr>
          <a:xfrm>
            <a:off x="3400287" y="1141263"/>
            <a:ext cx="5391426" cy="5391426"/>
          </a:xfrm>
          <a:prstGeom prst="rect">
            <a:avLst/>
          </a:prstGeom>
        </p:spPr>
      </p:pic>
      <p:pic>
        <p:nvPicPr>
          <p:cNvPr id="13" name="Picture 12">
            <a:extLst>
              <a:ext uri="{FF2B5EF4-FFF2-40B4-BE49-F238E27FC236}">
                <a16:creationId xmlns:a16="http://schemas.microsoft.com/office/drawing/2014/main" id="{2BAA87DC-FA94-3E4F-AD79-C52B2EA23C05}"/>
              </a:ext>
            </a:extLst>
          </p:cNvPr>
          <p:cNvPicPr>
            <a:picLocks noChangeAspect="1"/>
          </p:cNvPicPr>
          <p:nvPr/>
        </p:nvPicPr>
        <p:blipFill>
          <a:blip r:embed="rId6"/>
          <a:stretch>
            <a:fillRect/>
          </a:stretch>
        </p:blipFill>
        <p:spPr>
          <a:xfrm>
            <a:off x="3400287" y="1141263"/>
            <a:ext cx="5391426" cy="5391426"/>
          </a:xfrm>
          <a:prstGeom prst="rect">
            <a:avLst/>
          </a:prstGeom>
        </p:spPr>
      </p:pic>
    </p:spTree>
    <p:extLst>
      <p:ext uri="{BB962C8B-B14F-4D97-AF65-F5344CB8AC3E}">
        <p14:creationId xmlns:p14="http://schemas.microsoft.com/office/powerpoint/2010/main" val="857476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B886E34F-77E0-094B-A27E-1A799BBC5A73}"/>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Sexual &amp; Relational Wholeness</a:t>
            </a:r>
          </a:p>
        </p:txBody>
      </p:sp>
      <p:pic>
        <p:nvPicPr>
          <p:cNvPr id="7" name="Picture 6" descr="Icon&#10;&#10;Description automatically generated">
            <a:extLst>
              <a:ext uri="{FF2B5EF4-FFF2-40B4-BE49-F238E27FC236}">
                <a16:creationId xmlns:a16="http://schemas.microsoft.com/office/drawing/2014/main" id="{8380126E-DA6F-B941-8D1F-33B3D057385D}"/>
              </a:ext>
            </a:extLst>
          </p:cNvPr>
          <p:cNvPicPr>
            <a:picLocks noChangeAspect="1"/>
          </p:cNvPicPr>
          <p:nvPr/>
        </p:nvPicPr>
        <p:blipFill>
          <a:blip r:embed="rId3"/>
          <a:stretch>
            <a:fillRect/>
          </a:stretch>
        </p:blipFill>
        <p:spPr>
          <a:xfrm>
            <a:off x="174558" y="154137"/>
            <a:ext cx="987126" cy="987126"/>
          </a:xfrm>
          <a:prstGeom prst="rect">
            <a:avLst/>
          </a:prstGeom>
        </p:spPr>
      </p:pic>
      <p:sp>
        <p:nvSpPr>
          <p:cNvPr id="8" name="Subtitle 2">
            <a:extLst>
              <a:ext uri="{FF2B5EF4-FFF2-40B4-BE49-F238E27FC236}">
                <a16:creationId xmlns:a16="http://schemas.microsoft.com/office/drawing/2014/main" id="{86A758B5-C79F-F748-9DDB-F7FB06F01406}"/>
              </a:ext>
            </a:extLst>
          </p:cNvPr>
          <p:cNvSpPr txBox="1">
            <a:spLocks/>
          </p:cNvSpPr>
          <p:nvPr/>
        </p:nvSpPr>
        <p:spPr>
          <a:xfrm>
            <a:off x="325871" y="2628414"/>
            <a:ext cx="11540255" cy="3294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Vulnerable &amp; Authentic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Relationship are Needed for:</a:t>
            </a:r>
          </a:p>
          <a:p>
            <a:pPr marL="228600" marR="0" lvl="0" indent="-228600" algn="ctr"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Prevention</a:t>
            </a:r>
          </a:p>
          <a:p>
            <a:pPr marL="228600" marR="0" lvl="0" indent="-228600" algn="ctr"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outerShdw blurRad="381000" dist="114300" dir="5400000" algn="t" rotWithShape="0">
                    <a:srgbClr val="223238">
                      <a:alpha val="35000"/>
                    </a:srgbClr>
                  </a:outerShdw>
                </a:effectLst>
                <a:uLnTx/>
                <a:uFillTx/>
                <a:latin typeface="Source Sans Pro Semibold" panose="020B0503030403020204" pitchFamily="34" charset="0"/>
                <a:ea typeface="Source Sans Pro Semibold" panose="020B0503030403020204" pitchFamily="34" charset="0"/>
                <a:cs typeface="+mn-cs"/>
              </a:rPr>
              <a:t>Recovery</a:t>
            </a:r>
          </a:p>
        </p:txBody>
      </p:sp>
    </p:spTree>
    <p:extLst>
      <p:ext uri="{BB962C8B-B14F-4D97-AF65-F5344CB8AC3E}">
        <p14:creationId xmlns:p14="http://schemas.microsoft.com/office/powerpoint/2010/main" val="298490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dancing&#10;&#10;Description automatically generated with low confidence">
            <a:extLst>
              <a:ext uri="{FF2B5EF4-FFF2-40B4-BE49-F238E27FC236}">
                <a16:creationId xmlns:a16="http://schemas.microsoft.com/office/drawing/2014/main" id="{99011EFE-41ED-624C-8970-DADDA5F0DEC8}"/>
              </a:ext>
            </a:extLst>
          </p:cNvPr>
          <p:cNvPicPr>
            <a:picLocks noChangeAspect="1"/>
          </p:cNvPicPr>
          <p:nvPr/>
        </p:nvPicPr>
        <p:blipFill rotWithShape="1">
          <a:blip r:embed="rId2"/>
          <a:srcRect l="28309" r="24867"/>
          <a:stretch/>
        </p:blipFill>
        <p:spPr>
          <a:xfrm>
            <a:off x="0" y="0"/>
            <a:ext cx="12192000" cy="6858000"/>
          </a:xfrm>
          <a:prstGeom prst="rect">
            <a:avLst/>
          </a:prstGeom>
        </p:spPr>
      </p:pic>
      <p:sp>
        <p:nvSpPr>
          <p:cNvPr id="5" name="Subtitle 2">
            <a:extLst>
              <a:ext uri="{FF2B5EF4-FFF2-40B4-BE49-F238E27FC236}">
                <a16:creationId xmlns:a16="http://schemas.microsoft.com/office/drawing/2014/main" id="{A4BEEEA8-828D-3B49-BA40-E87A0312C331}"/>
              </a:ext>
            </a:extLst>
          </p:cNvPr>
          <p:cNvSpPr>
            <a:spLocks noGrp="1"/>
          </p:cNvSpPr>
          <p:nvPr>
            <p:ph type="subTitle" idx="1"/>
          </p:nvPr>
        </p:nvSpPr>
        <p:spPr>
          <a:xfrm>
            <a:off x="503338" y="1141263"/>
            <a:ext cx="11148969" cy="4684350"/>
          </a:xfrm>
        </p:spPr>
        <p:txBody>
          <a:bodyPr>
            <a:noAutofit/>
          </a:bodyPr>
          <a:lstStyle/>
          <a:p>
            <a:r>
              <a:rPr lang="en-US" sz="8000" b="1" dirty="0">
                <a:solidFill>
                  <a:srgbClr val="8CE58E"/>
                </a:solidFill>
                <a:latin typeface="Source Sans Pro" panose="020B0503030403020204" pitchFamily="34" charset="0"/>
                <a:ea typeface="Source Sans Pro" panose="020B0503030403020204" pitchFamily="34" charset="0"/>
              </a:rPr>
              <a:t>Saturday </a:t>
            </a:r>
          </a:p>
          <a:p>
            <a:r>
              <a:rPr lang="en-US" sz="8000" b="1" dirty="0">
                <a:solidFill>
                  <a:srgbClr val="8CE58E"/>
                </a:solidFill>
                <a:latin typeface="Source Sans Pro" panose="020B0503030403020204" pitchFamily="34" charset="0"/>
                <a:ea typeface="Source Sans Pro" panose="020B0503030403020204" pitchFamily="34" charset="0"/>
              </a:rPr>
              <a:t>Session #3</a:t>
            </a:r>
          </a:p>
          <a:p>
            <a:r>
              <a:rPr lang="en-US" sz="5400" dirty="0">
                <a:solidFill>
                  <a:srgbClr val="ECF0F2"/>
                </a:solidFill>
                <a:latin typeface="Source Sans Pro" panose="020B0503030403020204" pitchFamily="34" charset="0"/>
                <a:ea typeface="Source Sans Pro" panose="020B0503030403020204" pitchFamily="34" charset="0"/>
              </a:rPr>
              <a:t>LGBTQ+ A Biblical, Vital, Compassionate Response                  from the Church</a:t>
            </a:r>
            <a:endParaRPr lang="en-US" sz="4000" dirty="0">
              <a:solidFill>
                <a:srgbClr val="ECF0F2"/>
              </a:solidFill>
              <a:latin typeface="Source Sans Pro" panose="020B0503030403020204" pitchFamily="34" charset="0"/>
              <a:ea typeface="Source Sans Pro" panose="020B0503030403020204" pitchFamily="34" charset="0"/>
            </a:endParaRPr>
          </a:p>
        </p:txBody>
      </p:sp>
      <p:pic>
        <p:nvPicPr>
          <p:cNvPr id="8" name="Picture 7" descr="Icon&#10;&#10;Description automatically generated">
            <a:extLst>
              <a:ext uri="{FF2B5EF4-FFF2-40B4-BE49-F238E27FC236}">
                <a16:creationId xmlns:a16="http://schemas.microsoft.com/office/drawing/2014/main" id="{11D646DE-A13D-C943-A69E-447BD706B5D6}"/>
              </a:ext>
            </a:extLst>
          </p:cNvPr>
          <p:cNvPicPr>
            <a:picLocks noChangeAspect="1"/>
          </p:cNvPicPr>
          <p:nvPr/>
        </p:nvPicPr>
        <p:blipFill>
          <a:blip r:embed="rId3"/>
          <a:stretch>
            <a:fillRect/>
          </a:stretch>
        </p:blipFill>
        <p:spPr>
          <a:xfrm>
            <a:off x="174558" y="154137"/>
            <a:ext cx="987126" cy="987126"/>
          </a:xfrm>
          <a:prstGeom prst="rect">
            <a:avLst/>
          </a:prstGeom>
        </p:spPr>
      </p:pic>
    </p:spTree>
    <p:extLst>
      <p:ext uri="{BB962C8B-B14F-4D97-AF65-F5344CB8AC3E}">
        <p14:creationId xmlns:p14="http://schemas.microsoft.com/office/powerpoint/2010/main" val="390096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dancing&#10;&#10;Description automatically generated with low confidence">
            <a:extLst>
              <a:ext uri="{FF2B5EF4-FFF2-40B4-BE49-F238E27FC236}">
                <a16:creationId xmlns:a16="http://schemas.microsoft.com/office/drawing/2014/main" id="{99011EFE-41ED-624C-8970-DADDA5F0DEC8}"/>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ement/>
                    </a14:imgEffect>
                  </a14:imgLayer>
                </a14:imgProps>
              </a:ext>
            </a:extLst>
          </a:blip>
          <a:srcRect l="28309" r="24867"/>
          <a:stretch/>
        </p:blipFill>
        <p:spPr>
          <a:xfrm>
            <a:off x="0" y="-40321"/>
            <a:ext cx="12192000" cy="6858000"/>
          </a:xfrm>
          <a:prstGeom prst="rect">
            <a:avLst/>
          </a:prstGeom>
          <a:blipFill dpi="0" rotWithShape="1">
            <a:blip r:embed="rId4">
              <a:alphaModFix amt="57000"/>
            </a:blip>
            <a:srcRect/>
            <a:tile tx="0" ty="0" sx="100000" sy="100000" flip="none" algn="tl"/>
          </a:blipFill>
        </p:spPr>
      </p:pic>
      <p:sp>
        <p:nvSpPr>
          <p:cNvPr id="5" name="Subtitle 2">
            <a:extLst>
              <a:ext uri="{FF2B5EF4-FFF2-40B4-BE49-F238E27FC236}">
                <a16:creationId xmlns:a16="http://schemas.microsoft.com/office/drawing/2014/main" id="{A4BEEEA8-828D-3B49-BA40-E87A0312C331}"/>
              </a:ext>
            </a:extLst>
          </p:cNvPr>
          <p:cNvSpPr>
            <a:spLocks noGrp="1"/>
          </p:cNvSpPr>
          <p:nvPr>
            <p:ph type="subTitle" idx="1"/>
          </p:nvPr>
        </p:nvSpPr>
        <p:spPr>
          <a:xfrm>
            <a:off x="174558" y="1747990"/>
            <a:ext cx="12017442" cy="4214271"/>
          </a:xfrm>
        </p:spPr>
        <p:txBody>
          <a:bodyPr numCol="2">
            <a:noAutofit/>
          </a:bodyPr>
          <a:lstStyle/>
          <a:p>
            <a:pPr algn="l"/>
            <a:r>
              <a:rPr lang="en-US" sz="4600" b="1" dirty="0">
                <a:solidFill>
                  <a:srgbClr val="FFFFFF"/>
                </a:solidFill>
                <a:latin typeface="Source Sans Pro" panose="020B0503030403020204" pitchFamily="34" charset="0"/>
                <a:ea typeface="Source Sans Pro" panose="020B0503030403020204" pitchFamily="34" charset="0"/>
              </a:rPr>
              <a:t>L = Lesbian</a:t>
            </a:r>
          </a:p>
          <a:p>
            <a:pPr algn="l"/>
            <a:r>
              <a:rPr kumimoji="0" lang="en-US" sz="46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G = Gay</a:t>
            </a:r>
          </a:p>
          <a:p>
            <a:pPr algn="l"/>
            <a:r>
              <a:rPr lang="en-US" sz="4600" b="1" dirty="0">
                <a:solidFill>
                  <a:srgbClr val="FFFFFF"/>
                </a:solidFill>
                <a:latin typeface="Source Sans Pro" panose="020B0503030403020204" pitchFamily="34" charset="0"/>
                <a:ea typeface="Source Sans Pro" panose="020B0503030403020204" pitchFamily="34" charset="0"/>
              </a:rPr>
              <a:t>B = Bisexual</a:t>
            </a:r>
          </a:p>
          <a:p>
            <a:pPr algn="l"/>
            <a:r>
              <a:rPr lang="en-US" sz="4600" b="1" dirty="0">
                <a:solidFill>
                  <a:srgbClr val="FFFFFF"/>
                </a:solidFill>
                <a:latin typeface="Source Sans Pro" panose="020B0503030403020204" pitchFamily="34" charset="0"/>
                <a:ea typeface="Source Sans Pro" panose="020B0503030403020204" pitchFamily="34" charset="0"/>
              </a:rPr>
              <a:t>T = Transgender</a:t>
            </a:r>
          </a:p>
          <a:p>
            <a:pPr algn="l"/>
            <a:r>
              <a:rPr lang="en-US" sz="4600" b="1" dirty="0">
                <a:solidFill>
                  <a:srgbClr val="FFFFFF"/>
                </a:solidFill>
                <a:latin typeface="Source Sans Pro" panose="020B0503030403020204" pitchFamily="34" charset="0"/>
                <a:ea typeface="Source Sans Pro" panose="020B0503030403020204" pitchFamily="34" charset="0"/>
              </a:rPr>
              <a:t>Q = Queer/Questioning</a:t>
            </a:r>
          </a:p>
          <a:p>
            <a:pPr algn="l"/>
            <a:r>
              <a:rPr lang="en-US" sz="4600" b="1" dirty="0">
                <a:solidFill>
                  <a:srgbClr val="FFFFFF"/>
                </a:solidFill>
                <a:latin typeface="Source Sans Pro" panose="020B0503030403020204" pitchFamily="34" charset="0"/>
                <a:ea typeface="Source Sans Pro" panose="020B0503030403020204" pitchFamily="34" charset="0"/>
              </a:rPr>
              <a:t>    I = Intersex  </a:t>
            </a:r>
          </a:p>
          <a:p>
            <a:pPr algn="l"/>
            <a:r>
              <a:rPr lang="en-US" sz="4600" b="1" dirty="0">
                <a:solidFill>
                  <a:srgbClr val="FFFFFF"/>
                </a:solidFill>
                <a:latin typeface="Source Sans Pro" panose="020B0503030403020204" pitchFamily="34" charset="0"/>
                <a:ea typeface="Source Sans Pro" panose="020B0503030403020204" pitchFamily="34" charset="0"/>
              </a:rPr>
              <a:t>    A = A-sexual</a:t>
            </a:r>
          </a:p>
          <a:p>
            <a:pPr algn="l"/>
            <a:r>
              <a:rPr lang="en-US" sz="4600" b="1" dirty="0">
                <a:solidFill>
                  <a:srgbClr val="FFFFFF"/>
                </a:solidFill>
                <a:latin typeface="Source Sans Pro" panose="020B0503030403020204" pitchFamily="34" charset="0"/>
                <a:ea typeface="Source Sans Pro" panose="020B0503030403020204" pitchFamily="34" charset="0"/>
              </a:rPr>
              <a:t>    2S = Two-spirit</a:t>
            </a:r>
          </a:p>
          <a:p>
            <a:pPr lvl="1" algn="l"/>
            <a:r>
              <a:rPr lang="en-US" sz="4400" b="1" dirty="0">
                <a:solidFill>
                  <a:srgbClr val="FFFFFF"/>
                </a:solidFill>
                <a:latin typeface="Source Sans Pro" panose="020B0503030403020204" pitchFamily="34" charset="0"/>
                <a:ea typeface="Source Sans Pro" panose="020B0503030403020204" pitchFamily="34" charset="0"/>
              </a:rPr>
              <a:t>+ = All other gender identities not yet described in letters</a:t>
            </a:r>
            <a:endParaRPr lang="en-US" sz="4400" b="1" dirty="0">
              <a:solidFill>
                <a:srgbClr val="8CE58E"/>
              </a:solidFill>
              <a:latin typeface="Source Sans Pro" panose="020B0503030403020204" pitchFamily="34" charset="0"/>
              <a:ea typeface="Source Sans Pro" panose="020B0503030403020204" pitchFamily="34" charset="0"/>
            </a:endParaRPr>
          </a:p>
        </p:txBody>
      </p:sp>
      <p:pic>
        <p:nvPicPr>
          <p:cNvPr id="8" name="Picture 7" descr="Icon&#10;&#10;Description automatically generated">
            <a:extLst>
              <a:ext uri="{FF2B5EF4-FFF2-40B4-BE49-F238E27FC236}">
                <a16:creationId xmlns:a16="http://schemas.microsoft.com/office/drawing/2014/main" id="{11D646DE-A13D-C943-A69E-447BD706B5D6}"/>
              </a:ext>
            </a:extLst>
          </p:cNvPr>
          <p:cNvPicPr>
            <a:picLocks noChangeAspect="1"/>
          </p:cNvPicPr>
          <p:nvPr/>
        </p:nvPicPr>
        <p:blipFill>
          <a:blip r:embed="rId5"/>
          <a:stretch>
            <a:fillRect/>
          </a:stretch>
        </p:blipFill>
        <p:spPr>
          <a:xfrm>
            <a:off x="174558" y="154137"/>
            <a:ext cx="987126" cy="987126"/>
          </a:xfrm>
          <a:prstGeom prst="rect">
            <a:avLst/>
          </a:prstGeom>
        </p:spPr>
      </p:pic>
      <p:sp>
        <p:nvSpPr>
          <p:cNvPr id="2" name="TextBox 1">
            <a:extLst>
              <a:ext uri="{FF2B5EF4-FFF2-40B4-BE49-F238E27FC236}">
                <a16:creationId xmlns:a16="http://schemas.microsoft.com/office/drawing/2014/main" id="{D93BF565-0306-0A3E-92A4-3B1D54EB77B3}"/>
              </a:ext>
            </a:extLst>
          </p:cNvPr>
          <p:cNvSpPr txBox="1"/>
          <p:nvPr/>
        </p:nvSpPr>
        <p:spPr>
          <a:xfrm>
            <a:off x="3749349" y="573052"/>
            <a:ext cx="4683967" cy="923330"/>
          </a:xfrm>
          <a:prstGeom prst="rect">
            <a:avLst/>
          </a:prstGeom>
          <a:noFill/>
        </p:spPr>
        <p:txBody>
          <a:bodyPr wrap="square" rtlCol="0">
            <a:spAutoFit/>
          </a:bodyPr>
          <a:lstStyle/>
          <a:p>
            <a:pPr>
              <a:lnSpc>
                <a:spcPct val="90000"/>
              </a:lnSpc>
              <a:spcBef>
                <a:spcPts val="1000"/>
              </a:spcBef>
            </a:pPr>
            <a:r>
              <a:rPr lang="en-US" sz="6000" b="1" dirty="0">
                <a:solidFill>
                  <a:srgbClr val="FFFFFF"/>
                </a:solidFill>
                <a:latin typeface="Source Sans Pro" panose="020B0503030403020204" pitchFamily="34" charset="0"/>
                <a:ea typeface="Source Sans Pro" panose="020B0503030403020204" pitchFamily="34" charset="0"/>
              </a:rPr>
              <a:t>LGBTQIA2S+</a:t>
            </a:r>
          </a:p>
        </p:txBody>
      </p:sp>
    </p:spTree>
    <p:extLst>
      <p:ext uri="{BB962C8B-B14F-4D97-AF65-F5344CB8AC3E}">
        <p14:creationId xmlns:p14="http://schemas.microsoft.com/office/powerpoint/2010/main" val="412330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73BF-1DA8-D3D8-CCE3-F53145F4D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841F0F-330A-EE1D-1F3B-21958933EA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BDAA8E-A5F5-E4A4-7589-F010F45E16CC}"/>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10DEABCA-19B5-B6AC-128C-315AE27A116C}"/>
              </a:ext>
            </a:extLst>
          </p:cNvPr>
          <p:cNvSpPr/>
          <p:nvPr/>
        </p:nvSpPr>
        <p:spPr>
          <a:xfrm>
            <a:off x="-1" y="0"/>
            <a:ext cx="12191999" cy="6857999"/>
          </a:xfrm>
          <a:prstGeom prst="rect">
            <a:avLst/>
          </a:prstGeom>
          <a:solidFill>
            <a:schemeClr val="tx2">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con&#10;&#10;Description automatically generated">
            <a:extLst>
              <a:ext uri="{FF2B5EF4-FFF2-40B4-BE49-F238E27FC236}">
                <a16:creationId xmlns:a16="http://schemas.microsoft.com/office/drawing/2014/main" id="{34912196-447D-BCAA-0108-ECDEB7474AE2}"/>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7B20AEF2-8BDB-B011-10F7-815F879FA7FC}"/>
              </a:ext>
            </a:extLst>
          </p:cNvPr>
          <p:cNvSpPr txBox="1"/>
          <p:nvPr/>
        </p:nvSpPr>
        <p:spPr>
          <a:xfrm>
            <a:off x="3749349" y="479743"/>
            <a:ext cx="4683967" cy="923330"/>
          </a:xfrm>
          <a:prstGeom prst="rect">
            <a:avLst/>
          </a:prstGeom>
          <a:noFill/>
        </p:spPr>
        <p:txBody>
          <a:bodyPr wrap="square" rtlCol="0">
            <a:spAutoFit/>
          </a:bodyPr>
          <a:lstStyle/>
          <a:p>
            <a:pPr>
              <a:lnSpc>
                <a:spcPct val="90000"/>
              </a:lnSpc>
              <a:spcBef>
                <a:spcPts val="1000"/>
              </a:spcBef>
            </a:pPr>
            <a:r>
              <a:rPr lang="en-US" sz="6000" b="1" dirty="0">
                <a:solidFill>
                  <a:srgbClr val="FFFFFF"/>
                </a:solidFill>
                <a:latin typeface="Source Sans Pro" panose="020B0503030403020204" pitchFamily="34" charset="0"/>
                <a:ea typeface="Source Sans Pro" panose="020B0503030403020204" pitchFamily="34" charset="0"/>
              </a:rPr>
              <a:t>Transgender</a:t>
            </a:r>
          </a:p>
        </p:txBody>
      </p:sp>
      <p:sp>
        <p:nvSpPr>
          <p:cNvPr id="7" name="Subtitle 2">
            <a:extLst>
              <a:ext uri="{FF2B5EF4-FFF2-40B4-BE49-F238E27FC236}">
                <a16:creationId xmlns:a16="http://schemas.microsoft.com/office/drawing/2014/main" id="{95A4F915-B7F3-69D3-5A86-326FDB10F1CD}"/>
              </a:ext>
            </a:extLst>
          </p:cNvPr>
          <p:cNvSpPr txBox="1">
            <a:spLocks/>
          </p:cNvSpPr>
          <p:nvPr/>
        </p:nvSpPr>
        <p:spPr>
          <a:xfrm>
            <a:off x="335902" y="1440079"/>
            <a:ext cx="11495313" cy="495587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FFFF"/>
                </a:solidFill>
                <a:latin typeface="Source Sans Pro" panose="020B0503030403020204" pitchFamily="34" charset="0"/>
                <a:ea typeface="Source Sans Pro" panose="020B0503030403020204" pitchFamily="34" charset="0"/>
              </a:rPr>
              <a:t>An umbrella term used to describe the incongruence or dysphoria felt in regard to one’s biological sex</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There can be a wide variety of responses to one’s feelings of misalignment between their sex and sense of gender identity </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Surgical and/or chemical  intervention is nearly always the common response. Counseling that could explore the possibility of trauma or other contributing factors is considered unethical</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marL="0" indent="0">
              <a:buNone/>
            </a:pPr>
            <a:r>
              <a:rPr lang="en-US" sz="4400" b="1" dirty="0">
                <a:solidFill>
                  <a:srgbClr val="FFFFFF"/>
                </a:solidFill>
                <a:latin typeface="Source Sans Pro" panose="020B0503030403020204" pitchFamily="34" charset="0"/>
                <a:ea typeface="Source Sans Pro" panose="020B0503030403020204" pitchFamily="34" charset="0"/>
              </a:rPr>
              <a:t> </a:t>
            </a:r>
            <a:r>
              <a:rPr lang="en-US" sz="4400" b="1" dirty="0">
                <a:solidFill>
                  <a:srgbClr val="8CE58E"/>
                </a:solidFill>
                <a:latin typeface="Source Sans Pro" panose="020B0503030403020204" pitchFamily="34" charset="0"/>
                <a:ea typeface="Source Sans Pro" panose="020B0503030403020204" pitchFamily="34" charset="0"/>
              </a:rPr>
              <a:t> </a:t>
            </a:r>
            <a:endParaRPr lang="en-US" sz="4400" b="1" dirty="0">
              <a:solidFill>
                <a:srgbClr val="FFFFF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91385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784859" y="2129199"/>
            <a:ext cx="10622281" cy="25996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“And the man and his wife were both naked, but they were not ashamed.”</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Genesis 2:25</a:t>
            </a:r>
          </a:p>
        </p:txBody>
      </p:sp>
    </p:spTree>
    <p:extLst>
      <p:ext uri="{BB962C8B-B14F-4D97-AF65-F5344CB8AC3E}">
        <p14:creationId xmlns:p14="http://schemas.microsoft.com/office/powerpoint/2010/main" val="2584071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73BF-1DA8-D3D8-CCE3-F53145F4D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841F0F-330A-EE1D-1F3B-21958933EA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BDAA8E-A5F5-E4A4-7589-F010F45E16CC}"/>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95A9B509-25AA-DED6-112B-44828BAEB12A}"/>
              </a:ext>
            </a:extLst>
          </p:cNvPr>
          <p:cNvSpPr/>
          <p:nvPr/>
        </p:nvSpPr>
        <p:spPr>
          <a:xfrm>
            <a:off x="-18275" y="0"/>
            <a:ext cx="12192000" cy="6857999"/>
          </a:xfrm>
          <a:prstGeom prst="rect">
            <a:avLst/>
          </a:prstGeom>
          <a:solidFill>
            <a:schemeClr val="tx2">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con&#10;&#10;Description automatically generated">
            <a:extLst>
              <a:ext uri="{FF2B5EF4-FFF2-40B4-BE49-F238E27FC236}">
                <a16:creationId xmlns:a16="http://schemas.microsoft.com/office/drawing/2014/main" id="{EC87B871-ED26-0B3D-BE8B-1301071899EE}"/>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D4CBA338-CD1A-8FD9-4F66-6BBE3ACC11A9}"/>
              </a:ext>
            </a:extLst>
          </p:cNvPr>
          <p:cNvSpPr txBox="1"/>
          <p:nvPr/>
        </p:nvSpPr>
        <p:spPr>
          <a:xfrm>
            <a:off x="4066597" y="349109"/>
            <a:ext cx="3425892" cy="923330"/>
          </a:xfrm>
          <a:prstGeom prst="rect">
            <a:avLst/>
          </a:prstGeom>
          <a:noFill/>
        </p:spPr>
        <p:txBody>
          <a:bodyPr wrap="square" rtlCol="0">
            <a:spAutoFit/>
          </a:bodyPr>
          <a:lstStyle/>
          <a:p>
            <a:pPr algn="ctr">
              <a:lnSpc>
                <a:spcPct val="90000"/>
              </a:lnSpc>
              <a:spcBef>
                <a:spcPts val="1000"/>
              </a:spcBef>
            </a:pPr>
            <a:r>
              <a:rPr lang="en-US" sz="6000" b="1" dirty="0">
                <a:solidFill>
                  <a:srgbClr val="FFFFFF"/>
                </a:solidFill>
                <a:latin typeface="Source Sans Pro" panose="020B0503030403020204" pitchFamily="34" charset="0"/>
                <a:ea typeface="Source Sans Pro" panose="020B0503030403020204" pitchFamily="34" charset="0"/>
              </a:rPr>
              <a:t>Intersex</a:t>
            </a:r>
          </a:p>
        </p:txBody>
      </p:sp>
      <p:sp>
        <p:nvSpPr>
          <p:cNvPr id="8" name="Subtitle 2">
            <a:extLst>
              <a:ext uri="{FF2B5EF4-FFF2-40B4-BE49-F238E27FC236}">
                <a16:creationId xmlns:a16="http://schemas.microsoft.com/office/drawing/2014/main" id="{7B132A93-C30F-F420-A5C4-F374D32FC4AF}"/>
              </a:ext>
            </a:extLst>
          </p:cNvPr>
          <p:cNvSpPr txBox="1">
            <a:spLocks/>
          </p:cNvSpPr>
          <p:nvPr/>
        </p:nvSpPr>
        <p:spPr>
          <a:xfrm>
            <a:off x="174558" y="1328109"/>
            <a:ext cx="11824609" cy="527673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FFFF"/>
                </a:solidFill>
                <a:latin typeface="Source Sans Pro" panose="020B0503030403020204" pitchFamily="34" charset="0"/>
                <a:ea typeface="Source Sans Pro" panose="020B0503030403020204" pitchFamily="34" charset="0"/>
              </a:rPr>
              <a:t>Intersex people are born with physical, hormonal and/or genetic features that are neither wholly female nor wholly male, or are a combination of female and male</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r>
              <a:rPr lang="en-US" sz="3600" b="1" dirty="0">
                <a:solidFill>
                  <a:srgbClr val="FFFFFF"/>
                </a:solidFill>
                <a:latin typeface="Source Sans Pro" panose="020B0503030403020204" pitchFamily="34" charset="0"/>
                <a:ea typeface="Source Sans Pro" panose="020B0503030403020204" pitchFamily="34" charset="0"/>
              </a:rPr>
              <a:t>1.7% - Common as red hair</a:t>
            </a:r>
            <a:r>
              <a:rPr lang="en-US" sz="2000" b="1" dirty="0">
                <a:solidFill>
                  <a:srgbClr val="FFFFFF"/>
                </a:solidFill>
                <a:latin typeface="Source Sans Pro" panose="020B0503030403020204" pitchFamily="34" charset="0"/>
                <a:ea typeface="Source Sans Pro" panose="020B0503030403020204" pitchFamily="34" charset="0"/>
              </a:rPr>
              <a:t>      </a:t>
            </a:r>
            <a:r>
              <a:rPr lang="en-US" sz="2400" b="1" dirty="0">
                <a:solidFill>
                  <a:srgbClr val="FFFFFF"/>
                </a:solidFill>
                <a:latin typeface="Source Sans Pro" panose="020B0503030403020204" pitchFamily="34" charset="0"/>
                <a:ea typeface="Source Sans Pro" panose="020B0503030403020204" pitchFamily="34" charset="0"/>
              </a:rPr>
              <a:t>(Anne Fausto-Sterling, Brown University)</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a:defRPr/>
            </a:pPr>
            <a:r>
              <a:rPr lang="en-US" sz="3600" b="1" dirty="0">
                <a:solidFill>
                  <a:srgbClr val="FFFFFF"/>
                </a:solidFill>
                <a:latin typeface="Source Sans Pro" panose="020B0503030403020204" pitchFamily="34" charset="0"/>
                <a:ea typeface="Source Sans Pro" panose="020B0503030403020204" pitchFamily="34" charset="0"/>
              </a:rPr>
              <a:t>There is a flaw in Fausto-Sterling’s 1.7 percent statistic; namely, that it included many conditions that cannot be considered intersex in any clinically relevant sense</a:t>
            </a:r>
          </a:p>
          <a:p>
            <a:pPr>
              <a:defRPr/>
            </a:pPr>
            <a:endParaRPr lang="en-US" sz="400" b="1" dirty="0">
              <a:solidFill>
                <a:srgbClr val="FFFFFF"/>
              </a:solidFill>
              <a:latin typeface="Source Sans Pro" panose="020B0503030403020204" pitchFamily="34" charset="0"/>
              <a:ea typeface="Source Sans Pro" panose="020B0503030403020204" pitchFamily="34" charset="0"/>
            </a:endParaRPr>
          </a:p>
          <a:p>
            <a:pPr>
              <a:defRPr/>
            </a:pPr>
            <a:r>
              <a:rPr lang="en-US" sz="3600" b="1" dirty="0">
                <a:solidFill>
                  <a:srgbClr val="FFFFFF"/>
                </a:solidFill>
                <a:latin typeface="Source Sans Pro" panose="020B0503030403020204" pitchFamily="34" charset="0"/>
                <a:ea typeface="Source Sans Pro" panose="020B0503030403020204" pitchFamily="34" charset="0"/>
              </a:rPr>
              <a:t>0.018%	- actual occurrence of intersex   </a:t>
            </a:r>
            <a:r>
              <a:rPr lang="en-US" sz="2400" b="1" dirty="0">
                <a:solidFill>
                  <a:srgbClr val="FFFFFF"/>
                </a:solidFill>
                <a:latin typeface="Source Sans Pro" panose="020B0503030403020204" pitchFamily="34" charset="0"/>
                <a:ea typeface="Source Sans Pro" panose="020B0503030403020204" pitchFamily="34" charset="0"/>
              </a:rPr>
              <a:t>(Leonard Sax, MD, </a:t>
            </a:r>
            <a:r>
              <a:rPr lang="en-US" sz="2400" b="1" dirty="0" err="1">
                <a:solidFill>
                  <a:srgbClr val="FFFFFF"/>
                </a:solidFill>
                <a:latin typeface="Source Sans Pro" panose="020B0503030403020204" pitchFamily="34" charset="0"/>
                <a:ea typeface="Source Sans Pro" panose="020B0503030403020204" pitchFamily="34" charset="0"/>
              </a:rPr>
              <a:t>Ph.D</a:t>
            </a:r>
            <a:r>
              <a:rPr lang="en-US" sz="2400" b="1" dirty="0">
                <a:solidFill>
                  <a:srgbClr val="FFFFFF"/>
                </a:solidFill>
                <a:latin typeface="Source Sans Pro" panose="020B0503030403020204" pitchFamily="34" charset="0"/>
                <a:ea typeface="Source Sans Pro" panose="020B0503030403020204" pitchFamily="34" charset="0"/>
              </a:rPr>
              <a:t>)</a:t>
            </a: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2651201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73BF-1DA8-D3D8-CCE3-F53145F4D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841F0F-330A-EE1D-1F3B-21958933EA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BDAA8E-A5F5-E4A4-7589-F010F45E16CC}"/>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C9290C1A-BDBF-77DC-D771-DAB44715ACE9}"/>
              </a:ext>
            </a:extLst>
          </p:cNvPr>
          <p:cNvSpPr/>
          <p:nvPr/>
        </p:nvSpPr>
        <p:spPr>
          <a:xfrm>
            <a:off x="0" y="0"/>
            <a:ext cx="12191999" cy="6857999"/>
          </a:xfrm>
          <a:prstGeom prst="rect">
            <a:avLst/>
          </a:prstGeom>
          <a:solidFill>
            <a:schemeClr val="tx2">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AB34D32-7C1C-876D-6043-9DDB725B2CE8}"/>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C5C9CD1C-B775-D50B-770D-EBD547A91FD6}"/>
              </a:ext>
            </a:extLst>
          </p:cNvPr>
          <p:cNvSpPr txBox="1"/>
          <p:nvPr/>
        </p:nvSpPr>
        <p:spPr>
          <a:xfrm>
            <a:off x="3749349" y="573052"/>
            <a:ext cx="4683967" cy="9233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Asexuality</a:t>
            </a:r>
          </a:p>
        </p:txBody>
      </p:sp>
      <p:sp>
        <p:nvSpPr>
          <p:cNvPr id="7" name="Subtitle 2">
            <a:extLst>
              <a:ext uri="{FF2B5EF4-FFF2-40B4-BE49-F238E27FC236}">
                <a16:creationId xmlns:a16="http://schemas.microsoft.com/office/drawing/2014/main" id="{54233133-B8CC-E953-5D29-835523FF1C54}"/>
              </a:ext>
            </a:extLst>
          </p:cNvPr>
          <p:cNvSpPr txBox="1">
            <a:spLocks/>
          </p:cNvSpPr>
          <p:nvPr/>
        </p:nvSpPr>
        <p:spPr>
          <a:xfrm>
            <a:off x="174558" y="1328109"/>
            <a:ext cx="11824609" cy="527673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 </a:t>
            </a:r>
          </a:p>
        </p:txBody>
      </p:sp>
      <p:sp>
        <p:nvSpPr>
          <p:cNvPr id="8" name="Subtitle 2">
            <a:extLst>
              <a:ext uri="{FF2B5EF4-FFF2-40B4-BE49-F238E27FC236}">
                <a16:creationId xmlns:a16="http://schemas.microsoft.com/office/drawing/2014/main" id="{BD7F897E-2AB3-767D-EDB3-B86B00C564F5}"/>
              </a:ext>
            </a:extLst>
          </p:cNvPr>
          <p:cNvSpPr txBox="1">
            <a:spLocks/>
          </p:cNvSpPr>
          <p:nvPr/>
        </p:nvSpPr>
        <p:spPr>
          <a:xfrm>
            <a:off x="620786" y="1611139"/>
            <a:ext cx="11378382" cy="527673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“Unlike celibacy, which is a choice to abstain from sexual activity, asexuality is an intrinsic part of who we are, just like other sexual orientations”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srgbClr val="FFFFFF"/>
                </a:solidFill>
                <a:latin typeface="Source Sans Pro" panose="020B0503030403020204" pitchFamily="34" charset="0"/>
                <a:ea typeface="Source Sans Pro" panose="020B0503030403020204" pitchFamily="34" charset="0"/>
              </a:rPr>
              <a:t>(Asexual Visibility &amp; Education Network)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 b="1"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endParaRPr>
          </a:p>
          <a:p>
            <a:pPr>
              <a:lnSpc>
                <a:spcPct val="100000"/>
              </a:lnSpc>
              <a:spcBef>
                <a:spcPts val="0"/>
              </a:spcBef>
              <a:spcAft>
                <a:spcPts val="1200"/>
              </a:spcAft>
              <a:defRPr/>
            </a:pPr>
            <a:r>
              <a:rPr lang="en-US" sz="3600" b="1" dirty="0">
                <a:solidFill>
                  <a:srgbClr val="FFFFFF"/>
                </a:solidFill>
                <a:latin typeface="Source Sans Pro" panose="020B0503030403020204" pitchFamily="34" charset="0"/>
                <a:ea typeface="Source Sans Pro" panose="020B0503030403020204" pitchFamily="34" charset="0"/>
              </a:rPr>
              <a:t>Claims of sexual orientation </a:t>
            </a:r>
          </a:p>
          <a:p>
            <a:pPr>
              <a:lnSpc>
                <a:spcPct val="100000"/>
              </a:lnSpc>
              <a:spcBef>
                <a:spcPts val="0"/>
              </a:spcBef>
              <a:spcAft>
                <a:spcPts val="1200"/>
              </a:spcAft>
              <a:defRPr/>
            </a:pPr>
            <a:r>
              <a:rPr lang="en-US" sz="3600" b="1" dirty="0">
                <a:solidFill>
                  <a:srgbClr val="FFFFFF"/>
                </a:solidFill>
                <a:latin typeface="Source Sans Pro" panose="020B0503030403020204" pitchFamily="34" charset="0"/>
                <a:ea typeface="Source Sans Pro" panose="020B0503030403020204" pitchFamily="34" charset="0"/>
              </a:rPr>
              <a:t>God designed sexual expression for marriage</a:t>
            </a:r>
          </a:p>
          <a:p>
            <a:pPr>
              <a:lnSpc>
                <a:spcPct val="100000"/>
              </a:lnSpc>
              <a:spcBef>
                <a:spcPts val="0"/>
              </a:spcBef>
              <a:spcAft>
                <a:spcPts val="1200"/>
              </a:spcAft>
              <a:defRPr/>
            </a:pPr>
            <a:r>
              <a:rPr lang="en-US" sz="3600" b="1" dirty="0">
                <a:solidFill>
                  <a:srgbClr val="FFFFFF"/>
                </a:solidFill>
                <a:latin typeface="Source Sans Pro" panose="020B0503030403020204" pitchFamily="34" charset="0"/>
                <a:ea typeface="Source Sans Pro" panose="020B0503030403020204" pitchFamily="34" charset="0"/>
              </a:rPr>
              <a:t>An often-ignored issue </a:t>
            </a:r>
          </a:p>
          <a:p>
            <a:pPr>
              <a:lnSpc>
                <a:spcPct val="100000"/>
              </a:lnSpc>
              <a:spcBef>
                <a:spcPts val="0"/>
              </a:spcBef>
              <a:spcAft>
                <a:spcPts val="1200"/>
              </a:spcAft>
              <a:defRPr/>
            </a:pPr>
            <a:r>
              <a:rPr lang="en-US" sz="3600" b="1" dirty="0">
                <a:solidFill>
                  <a:srgbClr val="FFFFFF"/>
                </a:solidFill>
                <a:latin typeface="Source Sans Pro" panose="020B0503030403020204" pitchFamily="34" charset="0"/>
                <a:ea typeface="Source Sans Pro" panose="020B0503030403020204" pitchFamily="34" charset="0"/>
              </a:rPr>
              <a:t>Often (not always) connected to past sexual abuse</a:t>
            </a:r>
          </a:p>
        </p:txBody>
      </p:sp>
    </p:spTree>
    <p:extLst>
      <p:ext uri="{BB962C8B-B14F-4D97-AF65-F5344CB8AC3E}">
        <p14:creationId xmlns:p14="http://schemas.microsoft.com/office/powerpoint/2010/main" val="2828087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73BF-1DA8-D3D8-CCE3-F53145F4D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841F0F-330A-EE1D-1F3B-21958933EA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BDAA8E-A5F5-E4A4-7589-F010F45E16CC}"/>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A3ECB749-27D6-6E8F-E90A-906E333E5DB9}"/>
              </a:ext>
            </a:extLst>
          </p:cNvPr>
          <p:cNvSpPr/>
          <p:nvPr/>
        </p:nvSpPr>
        <p:spPr>
          <a:xfrm>
            <a:off x="31489" y="0"/>
            <a:ext cx="12142236" cy="6857999"/>
          </a:xfrm>
          <a:prstGeom prst="rect">
            <a:avLst/>
          </a:prstGeom>
          <a:solidFill>
            <a:schemeClr val="tx2">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AB34D32-7C1C-876D-6043-9DDB725B2CE8}"/>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C5C9CD1C-B775-D50B-770D-EBD547A91FD6}"/>
              </a:ext>
            </a:extLst>
          </p:cNvPr>
          <p:cNvSpPr txBox="1"/>
          <p:nvPr/>
        </p:nvSpPr>
        <p:spPr>
          <a:xfrm>
            <a:off x="3749349" y="573052"/>
            <a:ext cx="4683967" cy="923330"/>
          </a:xfrm>
          <a:prstGeom prst="rect">
            <a:avLst/>
          </a:prstGeom>
          <a:noFill/>
        </p:spPr>
        <p:txBody>
          <a:bodyPr wrap="square" rtlCol="0">
            <a:spAutoFit/>
          </a:bodyPr>
          <a:lstStyle/>
          <a:p>
            <a:pPr algn="ctr">
              <a:lnSpc>
                <a:spcPct val="90000"/>
              </a:lnSpc>
              <a:spcBef>
                <a:spcPts val="1000"/>
              </a:spcBef>
            </a:pPr>
            <a:r>
              <a:rPr lang="en-US" sz="6000" b="1" dirty="0">
                <a:solidFill>
                  <a:srgbClr val="FFFFFF"/>
                </a:solidFill>
                <a:latin typeface="Source Sans Pro" panose="020B0503030403020204" pitchFamily="34" charset="0"/>
                <a:ea typeface="Source Sans Pro" panose="020B0503030403020204" pitchFamily="34" charset="0"/>
              </a:rPr>
              <a:t>Two Spirit</a:t>
            </a:r>
          </a:p>
        </p:txBody>
      </p:sp>
      <p:sp>
        <p:nvSpPr>
          <p:cNvPr id="7" name="Subtitle 2">
            <a:extLst>
              <a:ext uri="{FF2B5EF4-FFF2-40B4-BE49-F238E27FC236}">
                <a16:creationId xmlns:a16="http://schemas.microsoft.com/office/drawing/2014/main" id="{54233133-B8CC-E953-5D29-835523FF1C54}"/>
              </a:ext>
            </a:extLst>
          </p:cNvPr>
          <p:cNvSpPr txBox="1">
            <a:spLocks/>
          </p:cNvSpPr>
          <p:nvPr/>
        </p:nvSpPr>
        <p:spPr>
          <a:xfrm>
            <a:off x="174558" y="1328109"/>
            <a:ext cx="11824609" cy="527673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FFFF"/>
                </a:solidFill>
                <a:latin typeface="Source Sans Pro" panose="020B0503030403020204" pitchFamily="34" charset="0"/>
                <a:ea typeface="Source Sans Pro" panose="020B0503030403020204" pitchFamily="34" charset="0"/>
              </a:rPr>
              <a:t> </a:t>
            </a:r>
          </a:p>
        </p:txBody>
      </p:sp>
      <p:sp>
        <p:nvSpPr>
          <p:cNvPr id="8" name="Subtitle 2">
            <a:extLst>
              <a:ext uri="{FF2B5EF4-FFF2-40B4-BE49-F238E27FC236}">
                <a16:creationId xmlns:a16="http://schemas.microsoft.com/office/drawing/2014/main" id="{BD7F897E-2AB3-767D-EDB3-B86B00C564F5}"/>
              </a:ext>
            </a:extLst>
          </p:cNvPr>
          <p:cNvSpPr txBox="1">
            <a:spLocks/>
          </p:cNvSpPr>
          <p:nvPr/>
        </p:nvSpPr>
        <p:spPr>
          <a:xfrm>
            <a:off x="970384" y="1611139"/>
            <a:ext cx="10515601" cy="527673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FFFF"/>
                </a:solidFill>
                <a:latin typeface="Source Sans Pro" panose="020B0503030403020204" pitchFamily="34" charset="0"/>
                <a:ea typeface="Source Sans Pro" panose="020B0503030403020204" pitchFamily="34" charset="0"/>
              </a:rPr>
              <a:t>Two Spirit is an umbrella term specifically and exclusively for Indigenous people who identify as LGBTQIA+ </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Describes an indigenous person who is believed to have both a masculine and feminine spirit  - hence Two Spirit</a:t>
            </a:r>
          </a:p>
        </p:txBody>
      </p:sp>
    </p:spTree>
    <p:extLst>
      <p:ext uri="{BB962C8B-B14F-4D97-AF65-F5344CB8AC3E}">
        <p14:creationId xmlns:p14="http://schemas.microsoft.com/office/powerpoint/2010/main" val="3837851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73BF-1DA8-D3D8-CCE3-F53145F4D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841F0F-330A-EE1D-1F3B-21958933EA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BDAA8E-A5F5-E4A4-7589-F010F45E16CC}"/>
              </a:ext>
            </a:extLst>
          </p:cNvPr>
          <p:cNvPicPr>
            <a:picLocks noChangeAspect="1"/>
          </p:cNvPicPr>
          <p:nvPr/>
        </p:nvPicPr>
        <p:blipFill>
          <a:blip r:embed="rId2"/>
          <a:stretch>
            <a:fillRect/>
          </a:stretch>
        </p:blipFill>
        <p:spPr>
          <a:xfrm>
            <a:off x="0" y="10559"/>
            <a:ext cx="12192000" cy="6857999"/>
          </a:xfrm>
          <a:prstGeom prst="rect">
            <a:avLst/>
          </a:prstGeom>
        </p:spPr>
      </p:pic>
      <p:sp>
        <p:nvSpPr>
          <p:cNvPr id="8" name="Rectangle 7">
            <a:extLst>
              <a:ext uri="{FF2B5EF4-FFF2-40B4-BE49-F238E27FC236}">
                <a16:creationId xmlns:a16="http://schemas.microsoft.com/office/drawing/2014/main" id="{7BD39384-3494-A808-1BEC-04363F011C4A}"/>
              </a:ext>
            </a:extLst>
          </p:cNvPr>
          <p:cNvSpPr/>
          <p:nvPr/>
        </p:nvSpPr>
        <p:spPr>
          <a:xfrm>
            <a:off x="-1" y="10560"/>
            <a:ext cx="12191999" cy="6847440"/>
          </a:xfrm>
          <a:prstGeom prst="rect">
            <a:avLst/>
          </a:prstGeom>
          <a:solidFill>
            <a:schemeClr val="tx2">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B767EB1E-E654-4D51-45CD-D366ACE16344}"/>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6F85D7FB-97D1-76E8-3F68-72D5A819985A}"/>
              </a:ext>
            </a:extLst>
          </p:cNvPr>
          <p:cNvSpPr txBox="1"/>
          <p:nvPr/>
        </p:nvSpPr>
        <p:spPr>
          <a:xfrm>
            <a:off x="1110338" y="489077"/>
            <a:ext cx="10245014" cy="923330"/>
          </a:xfrm>
          <a:prstGeom prst="rect">
            <a:avLst/>
          </a:prstGeom>
          <a:noFill/>
        </p:spPr>
        <p:txBody>
          <a:bodyPr wrap="square" rtlCol="0">
            <a:spAutoFit/>
          </a:bodyPr>
          <a:lstStyle/>
          <a:p>
            <a:pPr algn="ctr">
              <a:lnSpc>
                <a:spcPct val="90000"/>
              </a:lnSpc>
              <a:spcBef>
                <a:spcPts val="1000"/>
              </a:spcBef>
            </a:pPr>
            <a:r>
              <a:rPr lang="en-US" sz="6000" b="1" dirty="0">
                <a:solidFill>
                  <a:srgbClr val="FFFFFF"/>
                </a:solidFill>
                <a:latin typeface="Source Sans Pro" panose="020B0503030403020204" pitchFamily="34" charset="0"/>
                <a:ea typeface="Source Sans Pro" panose="020B0503030403020204" pitchFamily="34" charset="0"/>
              </a:rPr>
              <a:t>+ Polyamory/Non-monogamy</a:t>
            </a:r>
          </a:p>
        </p:txBody>
      </p:sp>
      <p:sp>
        <p:nvSpPr>
          <p:cNvPr id="7" name="Subtitle 2">
            <a:extLst>
              <a:ext uri="{FF2B5EF4-FFF2-40B4-BE49-F238E27FC236}">
                <a16:creationId xmlns:a16="http://schemas.microsoft.com/office/drawing/2014/main" id="{0CC19330-4485-7CEC-8B68-62DF8E5B672D}"/>
              </a:ext>
            </a:extLst>
          </p:cNvPr>
          <p:cNvSpPr txBox="1">
            <a:spLocks/>
          </p:cNvSpPr>
          <p:nvPr/>
        </p:nvSpPr>
        <p:spPr>
          <a:xfrm>
            <a:off x="553673" y="1657789"/>
            <a:ext cx="11333527" cy="493895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FFFF"/>
                </a:solidFill>
                <a:latin typeface="Source Sans Pro" panose="020B0503030403020204" pitchFamily="34" charset="0"/>
                <a:ea typeface="Source Sans Pro" panose="020B0503030403020204" pitchFamily="34" charset="0"/>
              </a:rPr>
              <a:t>Consensual non-monogamy is the open practice of multiple sexual and/or romantic partners</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marL="0" indent="0">
              <a:buNone/>
            </a:pPr>
            <a:r>
              <a:rPr lang="en-US" sz="3200" b="1" dirty="0">
                <a:solidFill>
                  <a:srgbClr val="FFFFFF"/>
                </a:solidFill>
                <a:latin typeface="Source Sans Pro" panose="020B0503030403020204" pitchFamily="34" charset="0"/>
                <a:ea typeface="Source Sans Pro" panose="020B0503030403020204" pitchFamily="34" charset="0"/>
              </a:rPr>
              <a:t>The APA has now formulated a task force to study polyamory in hopes of removing the “stigma” associated with it, and have even given the lifestyle its own politically correct term – “consensual non-monogamy”</a:t>
            </a:r>
          </a:p>
          <a:p>
            <a:pPr marL="0" indent="0">
              <a:buNone/>
            </a:pPr>
            <a:r>
              <a:rPr lang="en-US" sz="3200" b="1" dirty="0">
                <a:solidFill>
                  <a:srgbClr val="FFFFFF"/>
                </a:solidFill>
                <a:latin typeface="Source Sans Pro" panose="020B0503030403020204" pitchFamily="34" charset="0"/>
                <a:ea typeface="Source Sans Pro" panose="020B0503030403020204" pitchFamily="34" charset="0"/>
              </a:rPr>
              <a:t>“This is the entirely expected and predicted consequence of what happens when ideology replaces science. The APA is yet again showing us that they are a professional guild and not a scientific organization.” Andre Van Mol, Physician</a:t>
            </a:r>
          </a:p>
        </p:txBody>
      </p:sp>
    </p:spTree>
    <p:extLst>
      <p:ext uri="{BB962C8B-B14F-4D97-AF65-F5344CB8AC3E}">
        <p14:creationId xmlns:p14="http://schemas.microsoft.com/office/powerpoint/2010/main" val="94204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73BF-1DA8-D3D8-CCE3-F53145F4D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841F0F-330A-EE1D-1F3B-21958933EA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BDAA8E-A5F5-E4A4-7589-F010F45E16CC}"/>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66A05DA1-B42E-6920-A739-16E64BC19D0B}"/>
              </a:ext>
            </a:extLst>
          </p:cNvPr>
          <p:cNvSpPr/>
          <p:nvPr/>
        </p:nvSpPr>
        <p:spPr>
          <a:xfrm>
            <a:off x="-1" y="0"/>
            <a:ext cx="12191999" cy="6857999"/>
          </a:xfrm>
          <a:prstGeom prst="rect">
            <a:avLst/>
          </a:prstGeom>
          <a:solidFill>
            <a:schemeClr val="tx2">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693F6D97-9E1A-DBE9-3A66-1686AEBBDACA}"/>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8F9D5269-207F-34C5-C367-F6C0B4B5C986}"/>
              </a:ext>
            </a:extLst>
          </p:cNvPr>
          <p:cNvSpPr txBox="1"/>
          <p:nvPr/>
        </p:nvSpPr>
        <p:spPr>
          <a:xfrm>
            <a:off x="3112315" y="356433"/>
            <a:ext cx="4504889" cy="784830"/>
          </a:xfrm>
          <a:prstGeom prst="rect">
            <a:avLst/>
          </a:prstGeom>
          <a:noFill/>
        </p:spPr>
        <p:txBody>
          <a:bodyPr wrap="square" rtlCol="0">
            <a:spAutoFit/>
          </a:bodyPr>
          <a:lstStyle/>
          <a:p>
            <a:pPr algn="ctr">
              <a:lnSpc>
                <a:spcPct val="90000"/>
              </a:lnSpc>
              <a:spcBef>
                <a:spcPts val="1000"/>
              </a:spcBef>
            </a:pPr>
            <a:r>
              <a:rPr lang="en-US" sz="5000" b="1" dirty="0">
                <a:solidFill>
                  <a:srgbClr val="FFFFFF"/>
                </a:solidFill>
                <a:latin typeface="Source Sans Pro" panose="020B0503030403020204" pitchFamily="34" charset="0"/>
                <a:ea typeface="Source Sans Pro" panose="020B0503030403020204" pitchFamily="34" charset="0"/>
              </a:rPr>
              <a:t>+  Pedophilia</a:t>
            </a:r>
          </a:p>
        </p:txBody>
      </p:sp>
      <p:sp>
        <p:nvSpPr>
          <p:cNvPr id="7" name="Subtitle 2">
            <a:extLst>
              <a:ext uri="{FF2B5EF4-FFF2-40B4-BE49-F238E27FC236}">
                <a16:creationId xmlns:a16="http://schemas.microsoft.com/office/drawing/2014/main" id="{CC9E2FC5-FD93-F392-B62B-4186E6DBE2DB}"/>
              </a:ext>
            </a:extLst>
          </p:cNvPr>
          <p:cNvSpPr txBox="1">
            <a:spLocks/>
          </p:cNvSpPr>
          <p:nvPr/>
        </p:nvSpPr>
        <p:spPr>
          <a:xfrm>
            <a:off x="553673" y="1657789"/>
            <a:ext cx="11333527" cy="493895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FFFF"/>
                </a:solidFill>
                <a:latin typeface="Source Sans Pro" panose="020B0503030403020204" pitchFamily="34" charset="0"/>
                <a:ea typeface="Source Sans Pro" panose="020B0503030403020204" pitchFamily="34" charset="0"/>
              </a:rPr>
              <a:t>Sexual and/or romantic attraction to children</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	This can involve attraction to pre or post-  	pubescent children – usually one or the other</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Minor attracted person (MAP) – a new description designed to lower stigma and develop a culturally accepted sexual orientation</a:t>
            </a: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	</a:t>
            </a: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The logical end of the “love is love” phrase</a:t>
            </a:r>
          </a:p>
          <a:p>
            <a:pPr marL="0" indent="0">
              <a:buNone/>
            </a:pPr>
            <a:endParaRPr lang="en-US" sz="3600" b="1" dirty="0">
              <a:solidFill>
                <a:srgbClr val="FFFFFF"/>
              </a:solidFill>
              <a:latin typeface="Source Sans Pro" panose="020B0503030403020204" pitchFamily="34" charset="0"/>
              <a:ea typeface="Source Sans Pro" panose="020B0503030403020204" pitchFamily="34" charset="0"/>
            </a:endParaRPr>
          </a:p>
          <a:p>
            <a:pPr marL="0" indent="0">
              <a:buNone/>
            </a:pPr>
            <a:endParaRPr lang="en-US" sz="3200" b="1" dirty="0">
              <a:solidFill>
                <a:srgbClr val="FFFFF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72281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73BF-1DA8-D3D8-CCE3-F53145F4D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841F0F-330A-EE1D-1F3B-21958933EA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BDAA8E-A5F5-E4A4-7589-F010F45E16CC}"/>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9AFF28EE-7B59-F5B7-E394-C1D4802C014B}"/>
              </a:ext>
            </a:extLst>
          </p:cNvPr>
          <p:cNvSpPr/>
          <p:nvPr/>
        </p:nvSpPr>
        <p:spPr>
          <a:xfrm>
            <a:off x="-1" y="0"/>
            <a:ext cx="12191999" cy="6858000"/>
          </a:xfrm>
          <a:prstGeom prst="rect">
            <a:avLst/>
          </a:prstGeom>
          <a:solidFill>
            <a:schemeClr val="tx2">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693F6D97-9E1A-DBE9-3A66-1686AEBBDACA}"/>
              </a:ext>
            </a:extLst>
          </p:cNvPr>
          <p:cNvPicPr>
            <a:picLocks noChangeAspect="1"/>
          </p:cNvPicPr>
          <p:nvPr/>
        </p:nvPicPr>
        <p:blipFill>
          <a:blip r:embed="rId3"/>
          <a:stretch>
            <a:fillRect/>
          </a:stretch>
        </p:blipFill>
        <p:spPr>
          <a:xfrm>
            <a:off x="174558" y="154137"/>
            <a:ext cx="987126" cy="987126"/>
          </a:xfrm>
          <a:prstGeom prst="rect">
            <a:avLst/>
          </a:prstGeom>
        </p:spPr>
      </p:pic>
      <p:sp>
        <p:nvSpPr>
          <p:cNvPr id="6" name="TextBox 5">
            <a:extLst>
              <a:ext uri="{FF2B5EF4-FFF2-40B4-BE49-F238E27FC236}">
                <a16:creationId xmlns:a16="http://schemas.microsoft.com/office/drawing/2014/main" id="{8F9D5269-207F-34C5-C367-F6C0B4B5C986}"/>
              </a:ext>
            </a:extLst>
          </p:cNvPr>
          <p:cNvSpPr txBox="1"/>
          <p:nvPr/>
        </p:nvSpPr>
        <p:spPr>
          <a:xfrm>
            <a:off x="469785" y="413661"/>
            <a:ext cx="11831272" cy="8402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 </a:t>
            </a:r>
            <a:r>
              <a:rPr lang="en-US" sz="5400" b="1" dirty="0">
                <a:solidFill>
                  <a:srgbClr val="FFFFFF"/>
                </a:solidFill>
                <a:latin typeface="Source Sans Pro" panose="020B0503030403020204" pitchFamily="34" charset="0"/>
                <a:ea typeface="Source Sans Pro" panose="020B0503030403020204" pitchFamily="34" charset="0"/>
              </a:rPr>
              <a:t>Trans-Species/</a:t>
            </a:r>
            <a:r>
              <a:rPr lang="en-US" sz="5400" b="1" dirty="0" err="1">
                <a:solidFill>
                  <a:srgbClr val="FFFFFF"/>
                </a:solidFill>
                <a:latin typeface="Source Sans Pro" panose="020B0503030403020204" pitchFamily="34" charset="0"/>
                <a:ea typeface="Source Sans Pro" panose="020B0503030403020204" pitchFamily="34" charset="0"/>
              </a:rPr>
              <a:t>Furries</a:t>
            </a:r>
            <a:endParaRPr kumimoji="0" lang="en-US" sz="54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sp>
        <p:nvSpPr>
          <p:cNvPr id="7" name="Subtitle 2">
            <a:extLst>
              <a:ext uri="{FF2B5EF4-FFF2-40B4-BE49-F238E27FC236}">
                <a16:creationId xmlns:a16="http://schemas.microsoft.com/office/drawing/2014/main" id="{725E6A0F-3945-C27E-1839-582A2E4EF4AD}"/>
              </a:ext>
            </a:extLst>
          </p:cNvPr>
          <p:cNvSpPr txBox="1">
            <a:spLocks/>
          </p:cNvSpPr>
          <p:nvPr/>
        </p:nvSpPr>
        <p:spPr>
          <a:xfrm>
            <a:off x="553673" y="1657789"/>
            <a:ext cx="11333527" cy="493895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FFFF"/>
                </a:solidFill>
                <a:latin typeface="Source Sans Pro" panose="020B0503030403020204" pitchFamily="34" charset="0"/>
                <a:ea typeface="Source Sans Pro" panose="020B0503030403020204" pitchFamily="34" charset="0"/>
              </a:rPr>
              <a:t>An individual who identifies themselves as a particular animal, reptile, or fantasy creature</a:t>
            </a:r>
          </a:p>
          <a:p>
            <a:pPr marL="0" indent="0">
              <a:buNone/>
            </a:pPr>
            <a:endParaRPr lang="en-US" sz="400" b="1" dirty="0">
              <a:solidFill>
                <a:srgbClr val="FFFFFF"/>
              </a:solidFill>
              <a:latin typeface="Source Sans Pro" panose="020B0503030403020204" pitchFamily="34" charset="0"/>
              <a:ea typeface="Source Sans Pro" panose="020B0503030403020204" pitchFamily="34" charset="0"/>
            </a:endParaRPr>
          </a:p>
          <a:p>
            <a:pPr marL="0" indent="0">
              <a:buNone/>
            </a:pPr>
            <a:r>
              <a:rPr lang="en-US" sz="3600" b="1" dirty="0">
                <a:solidFill>
                  <a:srgbClr val="FFFFFF"/>
                </a:solidFill>
                <a:latin typeface="Source Sans Pro" panose="020B0503030403020204" pitchFamily="34" charset="0"/>
                <a:ea typeface="Source Sans Pro" panose="020B0503030403020204" pitchFamily="34" charset="0"/>
              </a:rPr>
              <a:t>We are seeing a disturbing and growing trend on social media and in public schools toward kids identifying as trans-species</a:t>
            </a:r>
          </a:p>
          <a:p>
            <a:pPr marL="0" indent="0">
              <a:buNone/>
            </a:pPr>
            <a:endParaRPr lang="en-US" sz="3600" b="1" dirty="0">
              <a:solidFill>
                <a:srgbClr val="FFFFFF"/>
              </a:solidFill>
              <a:latin typeface="Source Sans Pro" panose="020B0503030403020204" pitchFamily="34" charset="0"/>
              <a:ea typeface="Source Sans Pro" panose="020B0503030403020204" pitchFamily="34" charset="0"/>
            </a:endParaRPr>
          </a:p>
          <a:p>
            <a:pPr marL="0" indent="0">
              <a:buNone/>
            </a:pPr>
            <a:endParaRPr lang="en-US" sz="3200" b="1" dirty="0">
              <a:solidFill>
                <a:srgbClr val="FFFFF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59736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8A4BDFED-0551-E54B-B7A8-D09EC59174A4}"/>
              </a:ext>
            </a:extLst>
          </p:cNvPr>
          <p:cNvSpPr txBox="1">
            <a:spLocks/>
          </p:cNvSpPr>
          <p:nvPr/>
        </p:nvSpPr>
        <p:spPr>
          <a:xfrm>
            <a:off x="1460061" y="276376"/>
            <a:ext cx="9271877"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CF0F2"/>
                </a:solidFill>
                <a:latin typeface="Source Sans Pro" panose="020B0503030403020204" pitchFamily="34" charset="0"/>
                <a:ea typeface="Source Sans Pro" panose="020B0503030403020204" pitchFamily="34" charset="0"/>
              </a:rPr>
              <a:t>State of The Culture</a:t>
            </a:r>
          </a:p>
        </p:txBody>
      </p:sp>
      <p:pic>
        <p:nvPicPr>
          <p:cNvPr id="11" name="Picture 10" descr="Icon&#10;&#10;Description automatically generated">
            <a:extLst>
              <a:ext uri="{FF2B5EF4-FFF2-40B4-BE49-F238E27FC236}">
                <a16:creationId xmlns:a16="http://schemas.microsoft.com/office/drawing/2014/main" id="{7068452D-0FBD-B546-8325-9C3071E9FA34}"/>
              </a:ext>
            </a:extLst>
          </p:cNvPr>
          <p:cNvPicPr>
            <a:picLocks noChangeAspect="1"/>
          </p:cNvPicPr>
          <p:nvPr/>
        </p:nvPicPr>
        <p:blipFill>
          <a:blip r:embed="rId3"/>
          <a:stretch>
            <a:fillRect/>
          </a:stretch>
        </p:blipFill>
        <p:spPr>
          <a:xfrm>
            <a:off x="174558" y="154137"/>
            <a:ext cx="987126" cy="987126"/>
          </a:xfrm>
          <a:prstGeom prst="rect">
            <a:avLst/>
          </a:prstGeom>
        </p:spPr>
      </p:pic>
      <p:pic>
        <p:nvPicPr>
          <p:cNvPr id="12" name="Picture 11" descr="Chart, pie chart&#10;&#10;Description automatically generated">
            <a:extLst>
              <a:ext uri="{FF2B5EF4-FFF2-40B4-BE49-F238E27FC236}">
                <a16:creationId xmlns:a16="http://schemas.microsoft.com/office/drawing/2014/main" id="{88A15074-74FB-8643-B737-87141B75E009}"/>
              </a:ext>
            </a:extLst>
          </p:cNvPr>
          <p:cNvPicPr>
            <a:picLocks noChangeAspect="1"/>
          </p:cNvPicPr>
          <p:nvPr/>
        </p:nvPicPr>
        <p:blipFill>
          <a:blip r:embed="rId4"/>
          <a:stretch>
            <a:fillRect/>
          </a:stretch>
        </p:blipFill>
        <p:spPr>
          <a:xfrm>
            <a:off x="898166" y="2208132"/>
            <a:ext cx="3069874" cy="3072809"/>
          </a:xfrm>
          <a:prstGeom prst="rect">
            <a:avLst/>
          </a:prstGeom>
        </p:spPr>
      </p:pic>
      <p:sp>
        <p:nvSpPr>
          <p:cNvPr id="23" name="Subtitle 2">
            <a:extLst>
              <a:ext uri="{FF2B5EF4-FFF2-40B4-BE49-F238E27FC236}">
                <a16:creationId xmlns:a16="http://schemas.microsoft.com/office/drawing/2014/main" id="{20F52234-6D05-4748-953F-CA451E3E1456}"/>
              </a:ext>
            </a:extLst>
          </p:cNvPr>
          <p:cNvSpPr txBox="1">
            <a:spLocks/>
          </p:cNvSpPr>
          <p:nvPr/>
        </p:nvSpPr>
        <p:spPr>
          <a:xfrm>
            <a:off x="4582433" y="2711797"/>
            <a:ext cx="6149505" cy="20654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US" sz="4000" b="1" dirty="0">
                <a:solidFill>
                  <a:srgbClr val="FFFFFF"/>
                </a:solidFill>
                <a:latin typeface="Source Sans Pro" panose="020B0503030403020204" pitchFamily="34" charset="0"/>
                <a:ea typeface="Source Sans Pro" panose="020B0503030403020204" pitchFamily="34" charset="0"/>
              </a:rPr>
              <a:t>39% of 18-24 year-olds in the US identify as LGBTQ+</a:t>
            </a:r>
          </a:p>
          <a:p>
            <a:pPr marL="0" indent="0">
              <a:lnSpc>
                <a:spcPct val="100000"/>
              </a:lnSpc>
              <a:spcAft>
                <a:spcPts val="1200"/>
              </a:spcAft>
              <a:buNone/>
            </a:pPr>
            <a:r>
              <a:rPr lang="en-US" sz="1800" dirty="0">
                <a:solidFill>
                  <a:srgbClr val="ECF0F2"/>
                </a:solidFill>
                <a:latin typeface="Source Sans Pro" panose="020B0503030403020204" pitchFamily="34" charset="0"/>
                <a:ea typeface="Source Sans Pro" panose="020B0503030403020204" pitchFamily="34" charset="0"/>
              </a:rPr>
              <a:t>(Source: 2021 ACU Cultural Research Center Survey) </a:t>
            </a:r>
            <a:endParaRPr lang="en-US" sz="1800" b="1" dirty="0">
              <a:solidFill>
                <a:srgbClr val="ECF0F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11857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11" name="Picture 10" descr="A picture containing indoor, person&#10;&#10;Description automatically generated">
            <a:extLst>
              <a:ext uri="{FF2B5EF4-FFF2-40B4-BE49-F238E27FC236}">
                <a16:creationId xmlns:a16="http://schemas.microsoft.com/office/drawing/2014/main" id="{FB3ACA9C-526E-B24D-8BF2-A6B86D8850B4}"/>
              </a:ext>
            </a:extLst>
          </p:cNvPr>
          <p:cNvPicPr>
            <a:picLocks noChangeAspect="1"/>
          </p:cNvPicPr>
          <p:nvPr/>
        </p:nvPicPr>
        <p:blipFill rotWithShape="1">
          <a:blip r:embed="rId2"/>
          <a:srcRect t="7502" b="20922"/>
          <a:stretch/>
        </p:blipFill>
        <p:spPr>
          <a:xfrm>
            <a:off x="0" y="1981198"/>
            <a:ext cx="12192000" cy="4876801"/>
          </a:xfrm>
          <a:prstGeom prst="rect">
            <a:avLst/>
          </a:prstGeom>
        </p:spPr>
      </p:pic>
      <p:sp>
        <p:nvSpPr>
          <p:cNvPr id="8" name="Subtitle 2">
            <a:extLst>
              <a:ext uri="{FF2B5EF4-FFF2-40B4-BE49-F238E27FC236}">
                <a16:creationId xmlns:a16="http://schemas.microsoft.com/office/drawing/2014/main" id="{AC7C8F9F-7510-B340-9BDE-3B30341064C0}"/>
              </a:ext>
            </a:extLst>
          </p:cNvPr>
          <p:cNvSpPr txBox="1">
            <a:spLocks/>
          </p:cNvSpPr>
          <p:nvPr/>
        </p:nvSpPr>
        <p:spPr>
          <a:xfrm>
            <a:off x="174559" y="1981198"/>
            <a:ext cx="11777956" cy="47226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57250" marR="0" lvl="0" indent="-8572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John 3:16 – For God so loved…</a:t>
            </a:r>
          </a:p>
          <a:p>
            <a:pPr marR="0" lvl="0" algn="l" defTabSz="914400" rtl="0" eaLnBrk="1" fontAlgn="auto" latinLnBrk="0" hangingPunct="1">
              <a:lnSpc>
                <a:spcPct val="90000"/>
              </a:lnSpc>
              <a:spcBef>
                <a:spcPts val="1000"/>
              </a:spcBef>
              <a:spcAft>
                <a:spcPts val="0"/>
              </a:spcAft>
              <a:buClrTx/>
              <a:buSzTx/>
              <a:tabLst/>
              <a:defRPr/>
            </a:pPr>
            <a:endParaRPr kumimoji="0" lang="en-US" sz="6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9" name="Subtitle 2">
            <a:extLst>
              <a:ext uri="{FF2B5EF4-FFF2-40B4-BE49-F238E27FC236}">
                <a16:creationId xmlns:a16="http://schemas.microsoft.com/office/drawing/2014/main" id="{7C5F25DA-DC09-164C-958A-28BDB7F8E03B}"/>
              </a:ext>
            </a:extLst>
          </p:cNvPr>
          <p:cNvSpPr txBox="1">
            <a:spLocks/>
          </p:cNvSpPr>
          <p:nvPr/>
        </p:nvSpPr>
        <p:spPr>
          <a:xfrm>
            <a:off x="1583867" y="475357"/>
            <a:ext cx="9342276" cy="1030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Jesus Died For All </a:t>
            </a:r>
          </a:p>
        </p:txBody>
      </p:sp>
      <p:pic>
        <p:nvPicPr>
          <p:cNvPr id="10" name="Picture 9" descr="Icon&#10;&#10;Description automatically generated">
            <a:extLst>
              <a:ext uri="{FF2B5EF4-FFF2-40B4-BE49-F238E27FC236}">
                <a16:creationId xmlns:a16="http://schemas.microsoft.com/office/drawing/2014/main" id="{EE79B836-C917-3742-B100-440AA2DA3CCD}"/>
              </a:ext>
            </a:extLst>
          </p:cNvPr>
          <p:cNvPicPr>
            <a:picLocks noChangeAspect="1"/>
          </p:cNvPicPr>
          <p:nvPr/>
        </p:nvPicPr>
        <p:blipFill>
          <a:blip r:embed="rId3"/>
          <a:stretch>
            <a:fillRect/>
          </a:stretch>
        </p:blipFill>
        <p:spPr>
          <a:xfrm>
            <a:off x="174558" y="154137"/>
            <a:ext cx="987126" cy="987126"/>
          </a:xfrm>
          <a:prstGeom prst="rect">
            <a:avLst/>
          </a:prstGeom>
        </p:spPr>
      </p:pic>
      <p:sp>
        <p:nvSpPr>
          <p:cNvPr id="3" name="TextBox 2">
            <a:extLst>
              <a:ext uri="{FF2B5EF4-FFF2-40B4-BE49-F238E27FC236}">
                <a16:creationId xmlns:a16="http://schemas.microsoft.com/office/drawing/2014/main" id="{D1E7651D-75EF-9868-EDA2-7E60958C019B}"/>
              </a:ext>
            </a:extLst>
          </p:cNvPr>
          <p:cNvSpPr txBox="1"/>
          <p:nvPr/>
        </p:nvSpPr>
        <p:spPr>
          <a:xfrm>
            <a:off x="1161685" y="3421221"/>
            <a:ext cx="9400298" cy="1588127"/>
          </a:xfrm>
          <a:prstGeom prst="rect">
            <a:avLst/>
          </a:prstGeom>
          <a:noFill/>
        </p:spPr>
        <p:txBody>
          <a:bodyPr wrap="square">
            <a:spAutoFit/>
          </a:bodyPr>
          <a:lstStyle/>
          <a:p>
            <a:pPr>
              <a:lnSpc>
                <a:spcPct val="90000"/>
              </a:lnSpc>
              <a:spcBef>
                <a:spcPts val="1000"/>
              </a:spcBef>
            </a:pPr>
            <a:r>
              <a:rPr lang="en-US" sz="3600" b="1" dirty="0">
                <a:solidFill>
                  <a:srgbClr val="FFFFFF"/>
                </a:solidFill>
                <a:latin typeface="Source Sans Pro" panose="020B0503030403020204" pitchFamily="34" charset="0"/>
                <a:ea typeface="Source Sans Pro" panose="020B0503030403020204" pitchFamily="34" charset="0"/>
              </a:rPr>
              <a:t>“For God so loved the world, that He gave His only begotten Son, that whoever believes in Him shall not perish, but have eternal life”</a:t>
            </a:r>
          </a:p>
        </p:txBody>
      </p:sp>
    </p:spTree>
    <p:extLst>
      <p:ext uri="{BB962C8B-B14F-4D97-AF65-F5344CB8AC3E}">
        <p14:creationId xmlns:p14="http://schemas.microsoft.com/office/powerpoint/2010/main" val="301055897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11" name="Picture 10" descr="A picture containing indoor, person&#10;&#10;Description automatically generated">
            <a:extLst>
              <a:ext uri="{FF2B5EF4-FFF2-40B4-BE49-F238E27FC236}">
                <a16:creationId xmlns:a16="http://schemas.microsoft.com/office/drawing/2014/main" id="{FB3ACA9C-526E-B24D-8BF2-A6B86D8850B4}"/>
              </a:ext>
            </a:extLst>
          </p:cNvPr>
          <p:cNvPicPr>
            <a:picLocks noChangeAspect="1"/>
          </p:cNvPicPr>
          <p:nvPr/>
        </p:nvPicPr>
        <p:blipFill rotWithShape="1">
          <a:blip r:embed="rId2"/>
          <a:srcRect t="7502" b="20922"/>
          <a:stretch/>
        </p:blipFill>
        <p:spPr>
          <a:xfrm>
            <a:off x="0" y="1981198"/>
            <a:ext cx="12192000" cy="4876801"/>
          </a:xfrm>
          <a:prstGeom prst="rect">
            <a:avLst/>
          </a:prstGeom>
        </p:spPr>
      </p:pic>
      <p:sp>
        <p:nvSpPr>
          <p:cNvPr id="8" name="Subtitle 2">
            <a:extLst>
              <a:ext uri="{FF2B5EF4-FFF2-40B4-BE49-F238E27FC236}">
                <a16:creationId xmlns:a16="http://schemas.microsoft.com/office/drawing/2014/main" id="{AC7C8F9F-7510-B340-9BDE-3B30341064C0}"/>
              </a:ext>
            </a:extLst>
          </p:cNvPr>
          <p:cNvSpPr txBox="1">
            <a:spLocks/>
          </p:cNvSpPr>
          <p:nvPr/>
        </p:nvSpPr>
        <p:spPr>
          <a:xfrm>
            <a:off x="174559" y="1981198"/>
            <a:ext cx="11777956" cy="47226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57250" marR="0" lvl="0" indent="-8572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John 3:16 – For God so loved…</a:t>
            </a:r>
          </a:p>
          <a:p>
            <a:pPr marL="857250" marR="0" lvl="0" indent="-8572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6000" b="1" dirty="0">
                <a:solidFill>
                  <a:prstClr val="white"/>
                </a:solidFill>
                <a:latin typeface="Source Sans Pro" panose="020B0503030403020204" pitchFamily="34" charset="0"/>
                <a:ea typeface="Source Sans Pro" panose="020B0503030403020204" pitchFamily="34" charset="0"/>
              </a:rPr>
              <a:t>Luke 15 – The Pharisees</a:t>
            </a:r>
          </a:p>
          <a:p>
            <a:pPr marL="3600450" lvl="6" indent="-857250" algn="l">
              <a:spcBef>
                <a:spcPts val="1000"/>
              </a:spcBef>
              <a:buFont typeface="Arial" panose="020B0604020202020204" pitchFamily="34" charset="0"/>
              <a:buChar char="•"/>
            </a:pPr>
            <a:r>
              <a:rPr lang="en-US" sz="5200" b="1" dirty="0">
                <a:solidFill>
                  <a:prstClr val="white"/>
                </a:solidFill>
                <a:latin typeface="Source Sans Pro" panose="020B0503030403020204" pitchFamily="34" charset="0"/>
                <a:ea typeface="Source Sans Pro" panose="020B0503030403020204" pitchFamily="34" charset="0"/>
              </a:rPr>
              <a:t>The lost sheep</a:t>
            </a:r>
          </a:p>
          <a:p>
            <a:pPr marL="3600450" lvl="6" indent="-857250" algn="l">
              <a:spcBef>
                <a:spcPts val="1000"/>
              </a:spcBef>
              <a:buFont typeface="Arial" panose="020B0604020202020204" pitchFamily="34" charset="0"/>
              <a:buChar char="•"/>
            </a:pPr>
            <a:r>
              <a:rPr lang="en-US" sz="5200" b="1" dirty="0">
                <a:solidFill>
                  <a:prstClr val="white"/>
                </a:solidFill>
                <a:latin typeface="Source Sans Pro" panose="020B0503030403020204" pitchFamily="34" charset="0"/>
                <a:ea typeface="Source Sans Pro" panose="020B0503030403020204" pitchFamily="34" charset="0"/>
              </a:rPr>
              <a:t>The lost coin</a:t>
            </a:r>
          </a:p>
          <a:p>
            <a:pPr marL="3600450" lvl="6" indent="-857250" algn="l">
              <a:spcBef>
                <a:spcPts val="1000"/>
              </a:spcBef>
              <a:buFont typeface="Arial" panose="020B0604020202020204" pitchFamily="34" charset="0"/>
              <a:buChar char="•"/>
            </a:pPr>
            <a:r>
              <a:rPr lang="en-US" sz="5200" b="1" dirty="0">
                <a:solidFill>
                  <a:prstClr val="white"/>
                </a:solidFill>
                <a:latin typeface="Source Sans Pro" panose="020B0503030403020204" pitchFamily="34" charset="0"/>
                <a:ea typeface="Source Sans Pro" panose="020B0503030403020204" pitchFamily="34" charset="0"/>
              </a:rPr>
              <a:t>The lost son</a:t>
            </a:r>
            <a:endParaRPr kumimoji="0" lang="en-US" sz="5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857250" marR="0" lvl="0" indent="-8572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9" name="Subtitle 2">
            <a:extLst>
              <a:ext uri="{FF2B5EF4-FFF2-40B4-BE49-F238E27FC236}">
                <a16:creationId xmlns:a16="http://schemas.microsoft.com/office/drawing/2014/main" id="{7C5F25DA-DC09-164C-958A-28BDB7F8E03B}"/>
              </a:ext>
            </a:extLst>
          </p:cNvPr>
          <p:cNvSpPr txBox="1">
            <a:spLocks/>
          </p:cNvSpPr>
          <p:nvPr/>
        </p:nvSpPr>
        <p:spPr>
          <a:xfrm>
            <a:off x="1583867" y="475357"/>
            <a:ext cx="9342276" cy="1030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rgbClr val="223238"/>
                </a:solidFill>
                <a:effectLst/>
                <a:uLnTx/>
                <a:uFillTx/>
                <a:latin typeface="Source Sans Pro" panose="020B0503030403020204" pitchFamily="34" charset="0"/>
                <a:ea typeface="Source Sans Pro" panose="020B0503030403020204" pitchFamily="34" charset="0"/>
                <a:cs typeface="+mn-cs"/>
              </a:rPr>
              <a:t>Jesus Died For All </a:t>
            </a:r>
          </a:p>
        </p:txBody>
      </p:sp>
      <p:pic>
        <p:nvPicPr>
          <p:cNvPr id="10" name="Picture 9" descr="Icon&#10;&#10;Description automatically generated">
            <a:extLst>
              <a:ext uri="{FF2B5EF4-FFF2-40B4-BE49-F238E27FC236}">
                <a16:creationId xmlns:a16="http://schemas.microsoft.com/office/drawing/2014/main" id="{EE79B836-C917-3742-B100-440AA2DA3CCD}"/>
              </a:ext>
            </a:extLst>
          </p:cNvPr>
          <p:cNvPicPr>
            <a:picLocks noChangeAspect="1"/>
          </p:cNvPicPr>
          <p:nvPr/>
        </p:nvPicPr>
        <p:blipFill>
          <a:blip r:embed="rId3"/>
          <a:stretch>
            <a:fillRect/>
          </a:stretch>
        </p:blipFill>
        <p:spPr>
          <a:xfrm>
            <a:off x="174558" y="154137"/>
            <a:ext cx="987126" cy="987126"/>
          </a:xfrm>
          <a:prstGeom prst="rect">
            <a:avLst/>
          </a:prstGeom>
        </p:spPr>
      </p:pic>
    </p:spTree>
    <p:extLst>
      <p:ext uri="{BB962C8B-B14F-4D97-AF65-F5344CB8AC3E}">
        <p14:creationId xmlns:p14="http://schemas.microsoft.com/office/powerpoint/2010/main" val="3085102178"/>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9300"/>
            </a:gs>
            <a:gs pos="100000">
              <a:srgbClr val="00C800"/>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31914" y="496781"/>
            <a:ext cx="11128171" cy="58644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4000" b="1" dirty="0">
                <a:solidFill>
                  <a:schemeClr val="bg1"/>
                </a:solidFill>
                <a:latin typeface="Source Sans Pro SemiBold" panose="020B0503030403020204" pitchFamily="34" charset="0"/>
                <a:ea typeface="Source Sans Pro SemiBold" panose="020B0503030403020204" pitchFamily="34" charset="0"/>
              </a:rPr>
              <a:t>When the scribes of the Pharisees saw that He was eating with the sinners and tax collectors, they said to His disciples, Why is He eating and drinking with tax collectors and sinners? And hearing this, Jesus said to them, It is not those who are healthy who need a physician, but those who are sick; </a:t>
            </a:r>
            <a:r>
              <a:rPr lang="en-US" sz="4000" dirty="0">
                <a:solidFill>
                  <a:schemeClr val="bg1"/>
                </a:solidFill>
                <a:latin typeface="Source Sans Pro SemiBold" panose="020B0503030403020204" pitchFamily="34" charset="0"/>
                <a:ea typeface="Source Sans Pro SemiBold" panose="020B0503030403020204" pitchFamily="34" charset="0"/>
              </a:rPr>
              <a:t>I did not come to call the righteous, but sinners</a:t>
            </a:r>
            <a:r>
              <a:rPr lang="en-US" sz="4000" b="1" dirty="0">
                <a:solidFill>
                  <a:schemeClr val="bg1"/>
                </a:solidFill>
                <a:latin typeface="Source Sans Pro SemiBold" panose="020B0503030403020204" pitchFamily="34" charset="0"/>
                <a:ea typeface="Source Sans Pro SemiBold" panose="020B0503030403020204" pitchFamily="34" charset="0"/>
              </a:rPr>
              <a:t>.</a:t>
            </a:r>
          </a:p>
          <a:p>
            <a:pPr marL="0" indent="0" algn="ctr">
              <a:lnSpc>
                <a:spcPct val="100000"/>
              </a:lnSpc>
              <a:spcAft>
                <a:spcPts val="1200"/>
              </a:spcAft>
              <a:buNone/>
            </a:pPr>
            <a:r>
              <a:rPr lang="en-US" sz="3600" dirty="0">
                <a:solidFill>
                  <a:schemeClr val="bg1"/>
                </a:solidFill>
                <a:latin typeface="Source Sans Pro Light" panose="020B0403030403020204" pitchFamily="34" charset="0"/>
                <a:ea typeface="Source Sans Pro Light" panose="020B0403030403020204" pitchFamily="34" charset="0"/>
              </a:rPr>
              <a:t>Mark 2:16-17</a:t>
            </a:r>
          </a:p>
        </p:txBody>
      </p:sp>
    </p:spTree>
    <p:extLst>
      <p:ext uri="{BB962C8B-B14F-4D97-AF65-F5344CB8AC3E}">
        <p14:creationId xmlns:p14="http://schemas.microsoft.com/office/powerpoint/2010/main" val="3672644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784859" y="1559444"/>
            <a:ext cx="10622281" cy="30862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lang="en-US" sz="4400" b="1" dirty="0">
                <a:solidFill>
                  <a:prstClr val="white"/>
                </a:solidFill>
                <a:latin typeface="Source Sans Pro Semibold" panose="020B0503030403020204" pitchFamily="34" charset="0"/>
                <a:ea typeface="Source Sans Pro Semibold" panose="020B0503030403020204" pitchFamily="34" charset="0"/>
              </a:rPr>
              <a:t>“Shame is the raincoat of the soul, repelling the living water that would otherwise establish us as the                 beloved of God</a:t>
            </a:r>
            <a:r>
              <a:rPr kumimoji="0" lang="en-US" sz="44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Andrew Comiskey, Strength In Weakness</a:t>
            </a:r>
          </a:p>
        </p:txBody>
      </p:sp>
    </p:spTree>
    <p:extLst>
      <p:ext uri="{BB962C8B-B14F-4D97-AF65-F5344CB8AC3E}">
        <p14:creationId xmlns:p14="http://schemas.microsoft.com/office/powerpoint/2010/main" val="269920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27764" y="495704"/>
            <a:ext cx="11136472" cy="5866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4000" b="1" dirty="0">
                <a:solidFill>
                  <a:schemeClr val="bg1"/>
                </a:solidFill>
                <a:latin typeface="Source Sans Pro SemiBold" panose="020B0503030403020204" pitchFamily="34" charset="0"/>
                <a:ea typeface="Source Sans Pro SemiBold" panose="020B0503030403020204" pitchFamily="34" charset="0"/>
              </a:rPr>
              <a:t>For this reason God gave them over to degrading passions; for their women exchanged the natural function for that which is unnatural and in the same way also the men abandoned the natural function of the woman and burned in their desire toward one another, men with men committing indecent acts and receiving in their own persons the due penalty of their error. </a:t>
            </a:r>
          </a:p>
          <a:p>
            <a:pPr marL="0" indent="0" algn="ctr">
              <a:lnSpc>
                <a:spcPct val="100000"/>
              </a:lnSpc>
              <a:spcAft>
                <a:spcPts val="1200"/>
              </a:spcAft>
              <a:buNone/>
            </a:pPr>
            <a:r>
              <a:rPr lang="en-US" sz="4000" dirty="0">
                <a:solidFill>
                  <a:schemeClr val="bg1"/>
                </a:solidFill>
                <a:latin typeface="Source Sans Pro Light" panose="020B0403030403020204" pitchFamily="34" charset="0"/>
                <a:ea typeface="Source Sans Pro Light" panose="020B0403030403020204" pitchFamily="34" charset="0"/>
              </a:rPr>
              <a:t>Romans 1:26-27</a:t>
            </a:r>
          </a:p>
        </p:txBody>
      </p:sp>
    </p:spTree>
    <p:extLst>
      <p:ext uri="{BB962C8B-B14F-4D97-AF65-F5344CB8AC3E}">
        <p14:creationId xmlns:p14="http://schemas.microsoft.com/office/powerpoint/2010/main" val="217736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09300"/>
            </a:gs>
            <a:gs pos="100000">
              <a:srgbClr val="00C800"/>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31914" y="1118185"/>
            <a:ext cx="11128171" cy="46216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4000" b="1" dirty="0">
                <a:solidFill>
                  <a:schemeClr val="bg1"/>
                </a:solidFill>
                <a:latin typeface="Source Sans Pro SemiBold" panose="020B0503030403020204" pitchFamily="34" charset="0"/>
                <a:ea typeface="Source Sans Pro SemiBold" panose="020B0503030403020204" pitchFamily="34" charset="0"/>
              </a:rPr>
              <a:t>Or do you not know that the unrighteous will not inherit the kingdom of God? Do not be deceived; neither fornicators, nor idolaters, nor adulterers, nor effeminate, nor homosexuals, nor thieves, nor the covetous, nor drunkards, nor revilers, nor swindlers, will inherit the kingdom of God. </a:t>
            </a:r>
          </a:p>
          <a:p>
            <a:pPr marL="0" indent="0" algn="ctr">
              <a:lnSpc>
                <a:spcPct val="100000"/>
              </a:lnSpc>
              <a:spcAft>
                <a:spcPts val="1200"/>
              </a:spcAft>
              <a:buNone/>
            </a:pPr>
            <a:r>
              <a:rPr lang="en-US" sz="3600" dirty="0">
                <a:solidFill>
                  <a:schemeClr val="bg1"/>
                </a:solidFill>
                <a:latin typeface="Source Sans Pro Light" panose="020B0403030403020204" pitchFamily="34" charset="0"/>
                <a:ea typeface="Source Sans Pro Light" panose="020B0403030403020204" pitchFamily="34" charset="0"/>
              </a:rPr>
              <a:t>1 Corinthians 6:9-10</a:t>
            </a:r>
          </a:p>
        </p:txBody>
      </p:sp>
    </p:spTree>
    <p:extLst>
      <p:ext uri="{BB962C8B-B14F-4D97-AF65-F5344CB8AC3E}">
        <p14:creationId xmlns:p14="http://schemas.microsoft.com/office/powerpoint/2010/main" val="3747610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9300"/>
            </a:gs>
            <a:gs pos="100000">
              <a:srgbClr val="00C800"/>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31914" y="1713243"/>
            <a:ext cx="11128171" cy="3431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4000" b="1" dirty="0">
                <a:solidFill>
                  <a:schemeClr val="bg1"/>
                </a:solidFill>
                <a:latin typeface="Source Sans Pro SemiBold" panose="020B0503030403020204" pitchFamily="34" charset="0"/>
                <a:ea typeface="Source Sans Pro SemiBold" panose="020B0503030403020204" pitchFamily="34" charset="0"/>
              </a:rPr>
              <a:t>Such were some of you; but you were washed, but you were sanctified, but you were justified in the name of the Lord Jesus Christ and in the Spirit of our God.</a:t>
            </a:r>
          </a:p>
          <a:p>
            <a:pPr marL="0" indent="0" algn="ctr">
              <a:lnSpc>
                <a:spcPct val="100000"/>
              </a:lnSpc>
              <a:spcAft>
                <a:spcPts val="1200"/>
              </a:spcAft>
              <a:buNone/>
            </a:pPr>
            <a:r>
              <a:rPr lang="en-US" sz="3600" dirty="0">
                <a:solidFill>
                  <a:schemeClr val="bg1"/>
                </a:solidFill>
                <a:latin typeface="Source Sans Pro Light" panose="020B0403030403020204" pitchFamily="34" charset="0"/>
                <a:ea typeface="Source Sans Pro Light" panose="020B0403030403020204" pitchFamily="34" charset="0"/>
              </a:rPr>
              <a:t>1 Corinthians 6:11</a:t>
            </a:r>
          </a:p>
        </p:txBody>
      </p:sp>
    </p:spTree>
    <p:extLst>
      <p:ext uri="{BB962C8B-B14F-4D97-AF65-F5344CB8AC3E}">
        <p14:creationId xmlns:p14="http://schemas.microsoft.com/office/powerpoint/2010/main" val="2115122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9300"/>
            </a:gs>
            <a:gs pos="100000">
              <a:srgbClr val="00C800"/>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31914" y="1670180"/>
            <a:ext cx="11128171" cy="4691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“A woman shall not wear man’s clothing, nor shall a man put on a woman’s clothing; for whoever does these things is an abomination to the LORD your God”.</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lang="en-US" sz="4000" dirty="0">
                <a:solidFill>
                  <a:prstClr val="white"/>
                </a:solidFill>
                <a:latin typeface="Source Sans Pro Light" panose="020B0403030403020204" pitchFamily="34" charset="0"/>
                <a:ea typeface="Source Sans Pro Light" panose="020B0403030403020204" pitchFamily="34" charset="0"/>
              </a:rPr>
              <a:t>Deuteronomy 22:5</a:t>
            </a:r>
            <a:endParaRPr kumimoji="0" lang="en-US" sz="360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2700896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09300"/>
            </a:gs>
            <a:gs pos="100000">
              <a:srgbClr val="00C800"/>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31914" y="1670180"/>
            <a:ext cx="11128171" cy="4691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“Does not even nature itself teach you that if a man has long hair, it is a dishonor to him, but if a woman has long hair, it is a glory to her? For her hair was given to her for a covering”.</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lang="en-US" sz="4000" dirty="0">
                <a:solidFill>
                  <a:prstClr val="white"/>
                </a:solidFill>
                <a:latin typeface="Source Sans Pro Light" panose="020B0403030403020204" pitchFamily="34" charset="0"/>
                <a:ea typeface="Source Sans Pro Light" panose="020B0403030403020204" pitchFamily="34" charset="0"/>
              </a:rPr>
              <a:t>1 Corinthians 11:14-15</a:t>
            </a:r>
            <a:endParaRPr kumimoji="0" lang="en-US" sz="36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3771222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527764" y="771959"/>
            <a:ext cx="11136472" cy="5314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4000" b="1" dirty="0">
                <a:solidFill>
                  <a:schemeClr val="bg1"/>
                </a:solidFill>
                <a:latin typeface="Source Sans Pro SemiBold" panose="020B0503030403020204" pitchFamily="34" charset="0"/>
                <a:ea typeface="Source Sans Pro SemiBold" panose="020B0503030403020204" pitchFamily="34" charset="0"/>
              </a:rPr>
              <a:t>Love is patient, love is kind. It does not envy, it does not boast, it is not proud.  It does not dishonor others, it is not self-seeking, it is not easily angered, it keeps no record of wrongs. 6 </a:t>
            </a:r>
            <a:r>
              <a:rPr lang="en-US" sz="4000" b="1" dirty="0">
                <a:solidFill>
                  <a:srgbClr val="FFFF00"/>
                </a:solidFill>
                <a:latin typeface="Source Sans Pro SemiBold" panose="020B0503030403020204" pitchFamily="34" charset="0"/>
                <a:ea typeface="Source Sans Pro SemiBold" panose="020B0503030403020204" pitchFamily="34" charset="0"/>
              </a:rPr>
              <a:t>Love does not delight in evil but rejoices with the truth</a:t>
            </a:r>
            <a:r>
              <a:rPr lang="en-US" sz="4000" b="1" dirty="0">
                <a:solidFill>
                  <a:schemeClr val="bg1"/>
                </a:solidFill>
                <a:latin typeface="Source Sans Pro SemiBold" panose="020B0503030403020204" pitchFamily="34" charset="0"/>
                <a:ea typeface="Source Sans Pro SemiBold" panose="020B0503030403020204" pitchFamily="34" charset="0"/>
              </a:rPr>
              <a:t>. 7 It always protects, always trusts, always hopes, always perseveres.</a:t>
            </a:r>
          </a:p>
          <a:p>
            <a:pPr marL="0" indent="0" algn="ctr">
              <a:lnSpc>
                <a:spcPct val="100000"/>
              </a:lnSpc>
              <a:spcAft>
                <a:spcPts val="1200"/>
              </a:spcAft>
              <a:buNone/>
            </a:pPr>
            <a:r>
              <a:rPr lang="en-US" sz="4000" dirty="0">
                <a:solidFill>
                  <a:schemeClr val="bg1"/>
                </a:solidFill>
                <a:latin typeface="Source Sans Pro Light" panose="020B0403030403020204" pitchFamily="34" charset="0"/>
                <a:ea typeface="Source Sans Pro Light" panose="020B0403030403020204" pitchFamily="34" charset="0"/>
              </a:rPr>
              <a:t>1 Corinthians 13:4-6</a:t>
            </a:r>
          </a:p>
        </p:txBody>
      </p:sp>
    </p:spTree>
    <p:extLst>
      <p:ext uri="{BB962C8B-B14F-4D97-AF65-F5344CB8AC3E}">
        <p14:creationId xmlns:p14="http://schemas.microsoft.com/office/powerpoint/2010/main" val="65041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7" name="Picture 6" descr="A close-up of a hand&#10;&#10;Description automatically generated with low confidence">
            <a:extLst>
              <a:ext uri="{FF2B5EF4-FFF2-40B4-BE49-F238E27FC236}">
                <a16:creationId xmlns:a16="http://schemas.microsoft.com/office/drawing/2014/main" id="{0F6F6899-E885-2149-9029-56E818734F40}"/>
              </a:ext>
            </a:extLst>
          </p:cNvPr>
          <p:cNvPicPr>
            <a:picLocks noChangeAspect="1"/>
          </p:cNvPicPr>
          <p:nvPr/>
        </p:nvPicPr>
        <p:blipFill rotWithShape="1">
          <a:blip r:embed="rId2"/>
          <a:srcRect l="3805" r="8044"/>
          <a:stretch/>
        </p:blipFill>
        <p:spPr>
          <a:xfrm>
            <a:off x="0" y="1981200"/>
            <a:ext cx="12192000" cy="4876800"/>
          </a:xfrm>
          <a:prstGeom prst="rect">
            <a:avLst/>
          </a:prstGeom>
        </p:spPr>
      </p:pic>
      <p:sp>
        <p:nvSpPr>
          <p:cNvPr id="8" name="Subtitle 2">
            <a:extLst>
              <a:ext uri="{FF2B5EF4-FFF2-40B4-BE49-F238E27FC236}">
                <a16:creationId xmlns:a16="http://schemas.microsoft.com/office/drawing/2014/main" id="{AC7C8F9F-7510-B340-9BDE-3B30341064C0}"/>
              </a:ext>
            </a:extLst>
          </p:cNvPr>
          <p:cNvSpPr txBox="1">
            <a:spLocks/>
          </p:cNvSpPr>
          <p:nvPr/>
        </p:nvSpPr>
        <p:spPr>
          <a:xfrm>
            <a:off x="1289209" y="4116196"/>
            <a:ext cx="9613582" cy="1981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b="1" dirty="0">
                <a:solidFill>
                  <a:schemeClr val="bg1"/>
                </a:solidFill>
                <a:latin typeface="Source Sans Pro" panose="020B0503030403020204" pitchFamily="34" charset="0"/>
                <a:ea typeface="Source Sans Pro" panose="020B0503030403020204" pitchFamily="34" charset="0"/>
              </a:rPr>
              <a:t>Are We Living The Life We’re Inviting Others Into? </a:t>
            </a:r>
          </a:p>
        </p:txBody>
      </p:sp>
      <p:sp>
        <p:nvSpPr>
          <p:cNvPr id="9" name="Subtitle 2">
            <a:extLst>
              <a:ext uri="{FF2B5EF4-FFF2-40B4-BE49-F238E27FC236}">
                <a16:creationId xmlns:a16="http://schemas.microsoft.com/office/drawing/2014/main" id="{3089B7A8-5074-EE47-B228-E4A442B2D86D}"/>
              </a:ext>
            </a:extLst>
          </p:cNvPr>
          <p:cNvSpPr txBox="1">
            <a:spLocks/>
          </p:cNvSpPr>
          <p:nvPr/>
        </p:nvSpPr>
        <p:spPr>
          <a:xfrm>
            <a:off x="857250" y="475358"/>
            <a:ext cx="10477500" cy="1030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223238"/>
                </a:solidFill>
                <a:latin typeface="Source Sans Pro" panose="020B0503030403020204" pitchFamily="34" charset="0"/>
                <a:ea typeface="Source Sans Pro" panose="020B0503030403020204" pitchFamily="34" charset="0"/>
              </a:rPr>
              <a:t>Four Questions to Consider</a:t>
            </a:r>
          </a:p>
        </p:txBody>
      </p:sp>
      <p:pic>
        <p:nvPicPr>
          <p:cNvPr id="11" name="Picture 10" descr="Icon&#10;&#10;Description automatically generated">
            <a:extLst>
              <a:ext uri="{FF2B5EF4-FFF2-40B4-BE49-F238E27FC236}">
                <a16:creationId xmlns:a16="http://schemas.microsoft.com/office/drawing/2014/main" id="{D9C06025-B29F-F547-B2FE-82652E3B87F1}"/>
              </a:ext>
            </a:extLst>
          </p:cNvPr>
          <p:cNvPicPr>
            <a:picLocks noChangeAspect="1"/>
          </p:cNvPicPr>
          <p:nvPr/>
        </p:nvPicPr>
        <p:blipFill>
          <a:blip r:embed="rId3"/>
          <a:stretch>
            <a:fillRect/>
          </a:stretch>
        </p:blipFill>
        <p:spPr>
          <a:xfrm>
            <a:off x="5490845" y="2731864"/>
            <a:ext cx="1210310" cy="1210310"/>
          </a:xfrm>
          <a:prstGeom prst="rect">
            <a:avLst/>
          </a:prstGeom>
        </p:spPr>
      </p:pic>
    </p:spTree>
    <p:extLst>
      <p:ext uri="{BB962C8B-B14F-4D97-AF65-F5344CB8AC3E}">
        <p14:creationId xmlns:p14="http://schemas.microsoft.com/office/powerpoint/2010/main" val="350788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7" name="Picture 6" descr="A close-up of a hand&#10;&#10;Description automatically generated with low confidence">
            <a:extLst>
              <a:ext uri="{FF2B5EF4-FFF2-40B4-BE49-F238E27FC236}">
                <a16:creationId xmlns:a16="http://schemas.microsoft.com/office/drawing/2014/main" id="{0F6F6899-E885-2149-9029-56E818734F40}"/>
              </a:ext>
            </a:extLst>
          </p:cNvPr>
          <p:cNvPicPr>
            <a:picLocks noChangeAspect="1"/>
          </p:cNvPicPr>
          <p:nvPr/>
        </p:nvPicPr>
        <p:blipFill rotWithShape="1">
          <a:blip r:embed="rId2"/>
          <a:srcRect l="3805" r="8044"/>
          <a:stretch/>
        </p:blipFill>
        <p:spPr>
          <a:xfrm>
            <a:off x="0" y="1981200"/>
            <a:ext cx="12192000" cy="4876800"/>
          </a:xfrm>
          <a:prstGeom prst="rect">
            <a:avLst/>
          </a:prstGeom>
        </p:spPr>
      </p:pic>
      <p:sp>
        <p:nvSpPr>
          <p:cNvPr id="8" name="Subtitle 2">
            <a:extLst>
              <a:ext uri="{FF2B5EF4-FFF2-40B4-BE49-F238E27FC236}">
                <a16:creationId xmlns:a16="http://schemas.microsoft.com/office/drawing/2014/main" id="{AC7C8F9F-7510-B340-9BDE-3B30341064C0}"/>
              </a:ext>
            </a:extLst>
          </p:cNvPr>
          <p:cNvSpPr txBox="1">
            <a:spLocks/>
          </p:cNvSpPr>
          <p:nvPr/>
        </p:nvSpPr>
        <p:spPr>
          <a:xfrm>
            <a:off x="8444388" y="2660178"/>
            <a:ext cx="8584883" cy="1981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6000" b="1" dirty="0">
              <a:solidFill>
                <a:schemeClr val="bg1"/>
              </a:solidFill>
              <a:latin typeface="Source Sans Pro" panose="020B0503030403020204" pitchFamily="34" charset="0"/>
              <a:ea typeface="Source Sans Pro" panose="020B0503030403020204" pitchFamily="34" charset="0"/>
            </a:endParaRPr>
          </a:p>
        </p:txBody>
      </p:sp>
      <p:sp>
        <p:nvSpPr>
          <p:cNvPr id="9" name="Subtitle 2">
            <a:extLst>
              <a:ext uri="{FF2B5EF4-FFF2-40B4-BE49-F238E27FC236}">
                <a16:creationId xmlns:a16="http://schemas.microsoft.com/office/drawing/2014/main" id="{3089B7A8-5074-EE47-B228-E4A442B2D86D}"/>
              </a:ext>
            </a:extLst>
          </p:cNvPr>
          <p:cNvSpPr txBox="1">
            <a:spLocks/>
          </p:cNvSpPr>
          <p:nvPr/>
        </p:nvSpPr>
        <p:spPr>
          <a:xfrm>
            <a:off x="857250" y="475358"/>
            <a:ext cx="10477500" cy="1030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223238"/>
                </a:solidFill>
                <a:latin typeface="Source Sans Pro" panose="020B0503030403020204" pitchFamily="34" charset="0"/>
                <a:ea typeface="Source Sans Pro" panose="020B0503030403020204" pitchFamily="34" charset="0"/>
              </a:rPr>
              <a:t>Four Questions to Consider</a:t>
            </a:r>
          </a:p>
        </p:txBody>
      </p:sp>
      <p:sp>
        <p:nvSpPr>
          <p:cNvPr id="6" name="Subtitle 2">
            <a:extLst>
              <a:ext uri="{FF2B5EF4-FFF2-40B4-BE49-F238E27FC236}">
                <a16:creationId xmlns:a16="http://schemas.microsoft.com/office/drawing/2014/main" id="{D945857F-F059-D44B-912D-BBC1D4D7F57C}"/>
              </a:ext>
            </a:extLst>
          </p:cNvPr>
          <p:cNvSpPr txBox="1">
            <a:spLocks/>
          </p:cNvSpPr>
          <p:nvPr/>
        </p:nvSpPr>
        <p:spPr>
          <a:xfrm>
            <a:off x="1803558" y="4126135"/>
            <a:ext cx="8584884" cy="1981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b="1" dirty="0">
                <a:solidFill>
                  <a:schemeClr val="bg1"/>
                </a:solidFill>
                <a:latin typeface="Source Sans Pro" panose="020B0503030403020204" pitchFamily="34" charset="0"/>
                <a:ea typeface="Source Sans Pro" panose="020B0503030403020204" pitchFamily="34" charset="0"/>
              </a:rPr>
              <a:t>Are We Preparing The Soil of Our Churches? </a:t>
            </a:r>
          </a:p>
        </p:txBody>
      </p:sp>
      <p:pic>
        <p:nvPicPr>
          <p:cNvPr id="10" name="Picture 9">
            <a:extLst>
              <a:ext uri="{FF2B5EF4-FFF2-40B4-BE49-F238E27FC236}">
                <a16:creationId xmlns:a16="http://schemas.microsoft.com/office/drawing/2014/main" id="{6DF92E84-A3F7-9A41-8EF4-499FBE7C1C4C}"/>
              </a:ext>
            </a:extLst>
          </p:cNvPr>
          <p:cNvPicPr>
            <a:picLocks noChangeAspect="1"/>
          </p:cNvPicPr>
          <p:nvPr/>
        </p:nvPicPr>
        <p:blipFill>
          <a:blip r:embed="rId3"/>
          <a:srcRect/>
          <a:stretch/>
        </p:blipFill>
        <p:spPr>
          <a:xfrm>
            <a:off x="5490845" y="2731864"/>
            <a:ext cx="1210310" cy="1210310"/>
          </a:xfrm>
          <a:prstGeom prst="rect">
            <a:avLst/>
          </a:prstGeom>
        </p:spPr>
      </p:pic>
    </p:spTree>
    <p:extLst>
      <p:ext uri="{BB962C8B-B14F-4D97-AF65-F5344CB8AC3E}">
        <p14:creationId xmlns:p14="http://schemas.microsoft.com/office/powerpoint/2010/main" val="1823209304"/>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7" name="Picture 6" descr="A close-up of a hand&#10;&#10;Description automatically generated with low confidence">
            <a:extLst>
              <a:ext uri="{FF2B5EF4-FFF2-40B4-BE49-F238E27FC236}">
                <a16:creationId xmlns:a16="http://schemas.microsoft.com/office/drawing/2014/main" id="{0F6F6899-E885-2149-9029-56E818734F40}"/>
              </a:ext>
            </a:extLst>
          </p:cNvPr>
          <p:cNvPicPr>
            <a:picLocks noChangeAspect="1"/>
          </p:cNvPicPr>
          <p:nvPr/>
        </p:nvPicPr>
        <p:blipFill rotWithShape="1">
          <a:blip r:embed="rId2"/>
          <a:srcRect l="3805" r="8044"/>
          <a:stretch/>
        </p:blipFill>
        <p:spPr>
          <a:xfrm>
            <a:off x="0" y="1981200"/>
            <a:ext cx="12192000" cy="4876800"/>
          </a:xfrm>
          <a:prstGeom prst="rect">
            <a:avLst/>
          </a:prstGeom>
        </p:spPr>
      </p:pic>
      <p:sp>
        <p:nvSpPr>
          <p:cNvPr id="8" name="Subtitle 2">
            <a:extLst>
              <a:ext uri="{FF2B5EF4-FFF2-40B4-BE49-F238E27FC236}">
                <a16:creationId xmlns:a16="http://schemas.microsoft.com/office/drawing/2014/main" id="{AC7C8F9F-7510-B340-9BDE-3B30341064C0}"/>
              </a:ext>
            </a:extLst>
          </p:cNvPr>
          <p:cNvSpPr txBox="1">
            <a:spLocks/>
          </p:cNvSpPr>
          <p:nvPr/>
        </p:nvSpPr>
        <p:spPr>
          <a:xfrm>
            <a:off x="1359217" y="3429000"/>
            <a:ext cx="9473565" cy="1981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6000" b="1" dirty="0">
              <a:solidFill>
                <a:schemeClr val="bg1"/>
              </a:solidFill>
              <a:latin typeface="Source Sans Pro" panose="020B0503030403020204" pitchFamily="34" charset="0"/>
              <a:ea typeface="Source Sans Pro" panose="020B0503030403020204" pitchFamily="34" charset="0"/>
            </a:endParaRPr>
          </a:p>
        </p:txBody>
      </p:sp>
      <p:sp>
        <p:nvSpPr>
          <p:cNvPr id="9" name="Subtitle 2">
            <a:extLst>
              <a:ext uri="{FF2B5EF4-FFF2-40B4-BE49-F238E27FC236}">
                <a16:creationId xmlns:a16="http://schemas.microsoft.com/office/drawing/2014/main" id="{3089B7A8-5074-EE47-B228-E4A442B2D86D}"/>
              </a:ext>
            </a:extLst>
          </p:cNvPr>
          <p:cNvSpPr txBox="1">
            <a:spLocks/>
          </p:cNvSpPr>
          <p:nvPr/>
        </p:nvSpPr>
        <p:spPr>
          <a:xfrm>
            <a:off x="857250" y="475358"/>
            <a:ext cx="10477500" cy="1030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223238"/>
                </a:solidFill>
                <a:latin typeface="Source Sans Pro" panose="020B0503030403020204" pitchFamily="34" charset="0"/>
                <a:ea typeface="Source Sans Pro" panose="020B0503030403020204" pitchFamily="34" charset="0"/>
              </a:rPr>
              <a:t>Four Questions to Consider</a:t>
            </a:r>
          </a:p>
        </p:txBody>
      </p:sp>
      <p:sp>
        <p:nvSpPr>
          <p:cNvPr id="6" name="Subtitle 2">
            <a:extLst>
              <a:ext uri="{FF2B5EF4-FFF2-40B4-BE49-F238E27FC236}">
                <a16:creationId xmlns:a16="http://schemas.microsoft.com/office/drawing/2014/main" id="{5852DDDF-0B08-2044-A067-F7396E903376}"/>
              </a:ext>
            </a:extLst>
          </p:cNvPr>
          <p:cNvSpPr txBox="1">
            <a:spLocks/>
          </p:cNvSpPr>
          <p:nvPr/>
        </p:nvSpPr>
        <p:spPr>
          <a:xfrm>
            <a:off x="1866423" y="4126136"/>
            <a:ext cx="8459152" cy="1981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b="1" dirty="0">
                <a:solidFill>
                  <a:schemeClr val="bg1"/>
                </a:solidFill>
                <a:latin typeface="Source Sans Pro" panose="020B0503030403020204" pitchFamily="34" charset="0"/>
                <a:ea typeface="Source Sans Pro" panose="020B0503030403020204" pitchFamily="34" charset="0"/>
              </a:rPr>
              <a:t>Are We Inviting People to Genuine Repentance? </a:t>
            </a:r>
          </a:p>
        </p:txBody>
      </p:sp>
      <p:pic>
        <p:nvPicPr>
          <p:cNvPr id="10" name="Picture 9">
            <a:extLst>
              <a:ext uri="{FF2B5EF4-FFF2-40B4-BE49-F238E27FC236}">
                <a16:creationId xmlns:a16="http://schemas.microsoft.com/office/drawing/2014/main" id="{DDCAE86A-64A3-CB4E-9513-5F4E2583CA4C}"/>
              </a:ext>
            </a:extLst>
          </p:cNvPr>
          <p:cNvPicPr>
            <a:picLocks noChangeAspect="1"/>
          </p:cNvPicPr>
          <p:nvPr/>
        </p:nvPicPr>
        <p:blipFill>
          <a:blip r:embed="rId3"/>
          <a:srcRect/>
          <a:stretch/>
        </p:blipFill>
        <p:spPr>
          <a:xfrm>
            <a:off x="5490845" y="2731864"/>
            <a:ext cx="1210310" cy="1210310"/>
          </a:xfrm>
          <a:prstGeom prst="rect">
            <a:avLst/>
          </a:prstGeom>
        </p:spPr>
      </p:pic>
    </p:spTree>
    <p:extLst>
      <p:ext uri="{BB962C8B-B14F-4D97-AF65-F5344CB8AC3E}">
        <p14:creationId xmlns:p14="http://schemas.microsoft.com/office/powerpoint/2010/main" val="3988121896"/>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CF0F2"/>
        </a:solidFill>
        <a:effectLst/>
      </p:bgPr>
    </p:bg>
    <p:spTree>
      <p:nvGrpSpPr>
        <p:cNvPr id="1" name=""/>
        <p:cNvGrpSpPr/>
        <p:nvPr/>
      </p:nvGrpSpPr>
      <p:grpSpPr>
        <a:xfrm>
          <a:off x="0" y="0"/>
          <a:ext cx="0" cy="0"/>
          <a:chOff x="0" y="0"/>
          <a:chExt cx="0" cy="0"/>
        </a:xfrm>
      </p:grpSpPr>
      <p:pic>
        <p:nvPicPr>
          <p:cNvPr id="7" name="Picture 6" descr="A close-up of a hand&#10;&#10;Description automatically generated with low confidence">
            <a:extLst>
              <a:ext uri="{FF2B5EF4-FFF2-40B4-BE49-F238E27FC236}">
                <a16:creationId xmlns:a16="http://schemas.microsoft.com/office/drawing/2014/main" id="{0F6F6899-E885-2149-9029-56E818734F40}"/>
              </a:ext>
            </a:extLst>
          </p:cNvPr>
          <p:cNvPicPr>
            <a:picLocks noChangeAspect="1"/>
          </p:cNvPicPr>
          <p:nvPr/>
        </p:nvPicPr>
        <p:blipFill rotWithShape="1">
          <a:blip r:embed="rId2"/>
          <a:srcRect l="3805" r="8044"/>
          <a:stretch/>
        </p:blipFill>
        <p:spPr>
          <a:xfrm>
            <a:off x="0" y="1981200"/>
            <a:ext cx="12192000" cy="4876800"/>
          </a:xfrm>
          <a:prstGeom prst="rect">
            <a:avLst/>
          </a:prstGeom>
        </p:spPr>
      </p:pic>
      <p:sp>
        <p:nvSpPr>
          <p:cNvPr id="8" name="Subtitle 2">
            <a:extLst>
              <a:ext uri="{FF2B5EF4-FFF2-40B4-BE49-F238E27FC236}">
                <a16:creationId xmlns:a16="http://schemas.microsoft.com/office/drawing/2014/main" id="{AC7C8F9F-7510-B340-9BDE-3B30341064C0}"/>
              </a:ext>
            </a:extLst>
          </p:cNvPr>
          <p:cNvSpPr txBox="1">
            <a:spLocks/>
          </p:cNvSpPr>
          <p:nvPr/>
        </p:nvSpPr>
        <p:spPr>
          <a:xfrm>
            <a:off x="1359217" y="3429000"/>
            <a:ext cx="9473565" cy="1981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6000" b="1" dirty="0">
              <a:solidFill>
                <a:schemeClr val="bg1"/>
              </a:solidFill>
              <a:latin typeface="Source Sans Pro" panose="020B0503030403020204" pitchFamily="34" charset="0"/>
              <a:ea typeface="Source Sans Pro" panose="020B0503030403020204" pitchFamily="34" charset="0"/>
            </a:endParaRPr>
          </a:p>
        </p:txBody>
      </p:sp>
      <p:sp>
        <p:nvSpPr>
          <p:cNvPr id="9" name="Subtitle 2">
            <a:extLst>
              <a:ext uri="{FF2B5EF4-FFF2-40B4-BE49-F238E27FC236}">
                <a16:creationId xmlns:a16="http://schemas.microsoft.com/office/drawing/2014/main" id="{3089B7A8-5074-EE47-B228-E4A442B2D86D}"/>
              </a:ext>
            </a:extLst>
          </p:cNvPr>
          <p:cNvSpPr txBox="1">
            <a:spLocks/>
          </p:cNvSpPr>
          <p:nvPr/>
        </p:nvSpPr>
        <p:spPr>
          <a:xfrm>
            <a:off x="857250" y="475358"/>
            <a:ext cx="10477500" cy="1030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223238"/>
                </a:solidFill>
                <a:latin typeface="Source Sans Pro" panose="020B0503030403020204" pitchFamily="34" charset="0"/>
                <a:ea typeface="Source Sans Pro" panose="020B0503030403020204" pitchFamily="34" charset="0"/>
              </a:rPr>
              <a:t>Four Questions to Consider</a:t>
            </a:r>
          </a:p>
        </p:txBody>
      </p:sp>
      <p:sp>
        <p:nvSpPr>
          <p:cNvPr id="11" name="Subtitle 2">
            <a:extLst>
              <a:ext uri="{FF2B5EF4-FFF2-40B4-BE49-F238E27FC236}">
                <a16:creationId xmlns:a16="http://schemas.microsoft.com/office/drawing/2014/main" id="{3BC9FDE2-8788-5B4A-9005-BD50AF444B62}"/>
              </a:ext>
            </a:extLst>
          </p:cNvPr>
          <p:cNvSpPr txBox="1">
            <a:spLocks/>
          </p:cNvSpPr>
          <p:nvPr/>
        </p:nvSpPr>
        <p:spPr>
          <a:xfrm>
            <a:off x="1866423" y="4126136"/>
            <a:ext cx="8459152" cy="1981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b="1" dirty="0">
                <a:solidFill>
                  <a:schemeClr val="bg1"/>
                </a:solidFill>
                <a:latin typeface="Source Sans Pro" panose="020B0503030403020204" pitchFamily="34" charset="0"/>
                <a:ea typeface="Source Sans Pro" panose="020B0503030403020204" pitchFamily="34" charset="0"/>
              </a:rPr>
              <a:t>Are We Actually Loving Others Honestly &amp; Well? </a:t>
            </a:r>
          </a:p>
        </p:txBody>
      </p:sp>
      <p:pic>
        <p:nvPicPr>
          <p:cNvPr id="12" name="Picture 11">
            <a:extLst>
              <a:ext uri="{FF2B5EF4-FFF2-40B4-BE49-F238E27FC236}">
                <a16:creationId xmlns:a16="http://schemas.microsoft.com/office/drawing/2014/main" id="{65EAD1F8-2094-594F-9815-F5142B4A7A25}"/>
              </a:ext>
            </a:extLst>
          </p:cNvPr>
          <p:cNvPicPr>
            <a:picLocks noChangeAspect="1"/>
          </p:cNvPicPr>
          <p:nvPr/>
        </p:nvPicPr>
        <p:blipFill>
          <a:blip r:embed="rId3"/>
          <a:srcRect/>
          <a:stretch/>
        </p:blipFill>
        <p:spPr>
          <a:xfrm>
            <a:off x="5490845" y="2731864"/>
            <a:ext cx="1210310" cy="1210310"/>
          </a:xfrm>
          <a:prstGeom prst="rect">
            <a:avLst/>
          </a:prstGeom>
        </p:spPr>
      </p:pic>
    </p:spTree>
    <p:extLst>
      <p:ext uri="{BB962C8B-B14F-4D97-AF65-F5344CB8AC3E}">
        <p14:creationId xmlns:p14="http://schemas.microsoft.com/office/powerpoint/2010/main" val="296151035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784859" y="1661909"/>
            <a:ext cx="10622281" cy="35341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Then the eyes of both of them were opened, and they knew that they were naked; and they sewed fig leaves together and made themselves loin coverings.</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Genesis </a:t>
            </a:r>
            <a:r>
              <a:rPr lang="en-US" sz="3200" dirty="0">
                <a:solidFill>
                  <a:prstClr val="white"/>
                </a:solidFill>
                <a:latin typeface="Source Sans Pro Light" panose="020B0403030403020204" pitchFamily="34" charset="0"/>
                <a:ea typeface="Source Sans Pro Light" panose="020B0403030403020204" pitchFamily="34" charset="0"/>
              </a:rPr>
              <a:t>3:7</a:t>
            </a:r>
            <a:endPar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endParaRPr>
          </a:p>
        </p:txBody>
      </p:sp>
    </p:spTree>
    <p:extLst>
      <p:ext uri="{BB962C8B-B14F-4D97-AF65-F5344CB8AC3E}">
        <p14:creationId xmlns:p14="http://schemas.microsoft.com/office/powerpoint/2010/main" val="136722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8A4BDFED-0551-E54B-B7A8-D09EC59174A4}"/>
              </a:ext>
            </a:extLst>
          </p:cNvPr>
          <p:cNvSpPr txBox="1">
            <a:spLocks/>
          </p:cNvSpPr>
          <p:nvPr/>
        </p:nvSpPr>
        <p:spPr>
          <a:xfrm>
            <a:off x="271099" y="423394"/>
            <a:ext cx="5553803"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223238"/>
                </a:solidFill>
                <a:latin typeface="Source Sans Pro" panose="020B0503030403020204" pitchFamily="34" charset="0"/>
                <a:ea typeface="Source Sans Pro" panose="020B0503030403020204" pitchFamily="34" charset="0"/>
              </a:rPr>
              <a:t>Get Our Newsletter</a:t>
            </a:r>
          </a:p>
        </p:txBody>
      </p:sp>
      <p:sp>
        <p:nvSpPr>
          <p:cNvPr id="13" name="Subtitle 2">
            <a:extLst>
              <a:ext uri="{FF2B5EF4-FFF2-40B4-BE49-F238E27FC236}">
                <a16:creationId xmlns:a16="http://schemas.microsoft.com/office/drawing/2014/main" id="{B5AFC852-ED76-EF45-866A-163942C6AC2B}"/>
              </a:ext>
            </a:extLst>
          </p:cNvPr>
          <p:cNvSpPr txBox="1">
            <a:spLocks/>
          </p:cNvSpPr>
          <p:nvPr/>
        </p:nvSpPr>
        <p:spPr>
          <a:xfrm>
            <a:off x="271098" y="1309031"/>
            <a:ext cx="5553804" cy="1579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US" sz="2400" b="1" dirty="0">
                <a:solidFill>
                  <a:srgbClr val="597E8D"/>
                </a:solidFill>
                <a:latin typeface="Source Sans Pro SemiBold" panose="020B0503030403020204" pitchFamily="34" charset="0"/>
                <a:ea typeface="Source Sans Pro SemiBold" panose="020B0503030403020204" pitchFamily="34" charset="0"/>
              </a:rPr>
              <a:t>Quarterly Ministry Updates</a:t>
            </a:r>
          </a:p>
          <a:p>
            <a:pPr>
              <a:lnSpc>
                <a:spcPct val="130000"/>
              </a:lnSpc>
              <a:spcBef>
                <a:spcPts val="0"/>
              </a:spcBef>
            </a:pPr>
            <a:r>
              <a:rPr lang="en-US" sz="2400" b="1" dirty="0">
                <a:solidFill>
                  <a:srgbClr val="597E8D"/>
                </a:solidFill>
                <a:latin typeface="Source Sans Pro SemiBold" panose="020B0503030403020204" pitchFamily="34" charset="0"/>
                <a:ea typeface="Source Sans Pro SemiBold" panose="020B0503030403020204" pitchFamily="34" charset="0"/>
              </a:rPr>
              <a:t>Special Offers &amp; Event Invites</a:t>
            </a:r>
          </a:p>
          <a:p>
            <a:pPr>
              <a:lnSpc>
                <a:spcPct val="130000"/>
              </a:lnSpc>
              <a:spcBef>
                <a:spcPts val="0"/>
              </a:spcBef>
            </a:pPr>
            <a:r>
              <a:rPr lang="en-US" sz="2400" b="1" dirty="0">
                <a:solidFill>
                  <a:srgbClr val="597E8D"/>
                </a:solidFill>
                <a:latin typeface="Source Sans Pro SemiBold" panose="020B0503030403020204" pitchFamily="34" charset="0"/>
                <a:ea typeface="Source Sans Pro SemiBold" panose="020B0503030403020204" pitchFamily="34" charset="0"/>
              </a:rPr>
              <a:t>Access to the Newest Resources</a:t>
            </a:r>
          </a:p>
        </p:txBody>
      </p:sp>
      <p:sp>
        <p:nvSpPr>
          <p:cNvPr id="14" name="Subtitle 2">
            <a:extLst>
              <a:ext uri="{FF2B5EF4-FFF2-40B4-BE49-F238E27FC236}">
                <a16:creationId xmlns:a16="http://schemas.microsoft.com/office/drawing/2014/main" id="{422B52C7-4897-7648-BA1C-86F5A4A013D9}"/>
              </a:ext>
            </a:extLst>
          </p:cNvPr>
          <p:cNvSpPr txBox="1">
            <a:spLocks/>
          </p:cNvSpPr>
          <p:nvPr/>
        </p:nvSpPr>
        <p:spPr>
          <a:xfrm>
            <a:off x="6367098" y="423393"/>
            <a:ext cx="5553803" cy="74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223238"/>
                </a:solidFill>
                <a:latin typeface="Source Sans Pro" panose="020B0503030403020204" pitchFamily="34" charset="0"/>
                <a:ea typeface="Source Sans Pro" panose="020B0503030403020204" pitchFamily="34" charset="0"/>
              </a:rPr>
              <a:t>Donate</a:t>
            </a:r>
          </a:p>
        </p:txBody>
      </p:sp>
      <p:sp>
        <p:nvSpPr>
          <p:cNvPr id="17" name="Subtitle 2">
            <a:extLst>
              <a:ext uri="{FF2B5EF4-FFF2-40B4-BE49-F238E27FC236}">
                <a16:creationId xmlns:a16="http://schemas.microsoft.com/office/drawing/2014/main" id="{6D4C4256-694F-4D4F-AE20-0A319E373DA3}"/>
              </a:ext>
            </a:extLst>
          </p:cNvPr>
          <p:cNvSpPr txBox="1">
            <a:spLocks/>
          </p:cNvSpPr>
          <p:nvPr/>
        </p:nvSpPr>
        <p:spPr>
          <a:xfrm>
            <a:off x="6367098" y="1309031"/>
            <a:ext cx="5553804" cy="1579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US" sz="2400" b="1" dirty="0">
                <a:solidFill>
                  <a:srgbClr val="597E8D"/>
                </a:solidFill>
                <a:latin typeface="Source Sans Pro SemiBold" panose="020B0503030403020204" pitchFamily="34" charset="0"/>
                <a:ea typeface="Source Sans Pro SemiBold" panose="020B0503030403020204" pitchFamily="34" charset="0"/>
              </a:rPr>
              <a:t>Help us continue reaching even more people</a:t>
            </a:r>
          </a:p>
          <a:p>
            <a:pPr>
              <a:lnSpc>
                <a:spcPct val="130000"/>
              </a:lnSpc>
              <a:spcBef>
                <a:spcPts val="0"/>
              </a:spcBef>
            </a:pPr>
            <a:r>
              <a:rPr lang="en-US" sz="2400" b="1" dirty="0">
                <a:solidFill>
                  <a:srgbClr val="597E8D"/>
                </a:solidFill>
                <a:latin typeface="Source Sans Pro SemiBold" panose="020B0503030403020204" pitchFamily="34" charset="0"/>
                <a:ea typeface="Source Sans Pro SemiBold" panose="020B0503030403020204" pitchFamily="34" charset="0"/>
              </a:rPr>
              <a:t>Get a tax-deductible receipt</a:t>
            </a:r>
          </a:p>
        </p:txBody>
      </p:sp>
      <p:sp>
        <p:nvSpPr>
          <p:cNvPr id="16" name="Rectangle 15">
            <a:extLst>
              <a:ext uri="{FF2B5EF4-FFF2-40B4-BE49-F238E27FC236}">
                <a16:creationId xmlns:a16="http://schemas.microsoft.com/office/drawing/2014/main" id="{FCF73414-0B73-6443-89F2-08E3E5E10756}"/>
              </a:ext>
            </a:extLst>
          </p:cNvPr>
          <p:cNvSpPr/>
          <p:nvPr/>
        </p:nvSpPr>
        <p:spPr>
          <a:xfrm>
            <a:off x="0" y="5660333"/>
            <a:ext cx="6096000" cy="1205345"/>
          </a:xfrm>
          <a:prstGeom prst="rect">
            <a:avLst/>
          </a:prstGeom>
          <a:gradFill>
            <a:gsLst>
              <a:gs pos="0">
                <a:srgbClr val="009300"/>
              </a:gs>
              <a:gs pos="100000">
                <a:srgbClr val="00C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A3AEEFFB-8B5F-8140-8218-783F0FC7FBEE}"/>
              </a:ext>
            </a:extLst>
          </p:cNvPr>
          <p:cNvSpPr txBox="1">
            <a:spLocks/>
          </p:cNvSpPr>
          <p:nvPr/>
        </p:nvSpPr>
        <p:spPr>
          <a:xfrm>
            <a:off x="204138" y="6022432"/>
            <a:ext cx="5555675" cy="4121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dirty="0" err="1">
                <a:solidFill>
                  <a:srgbClr val="ECF0F2"/>
                </a:solidFill>
                <a:latin typeface="Source Sans Pro" panose="020B0503030403020204" pitchFamily="34" charset="0"/>
                <a:ea typeface="Source Sans Pro" panose="020B0503030403020204" pitchFamily="34" charset="0"/>
              </a:rPr>
              <a:t>LoveAndTruthNetwork.com</a:t>
            </a:r>
            <a:r>
              <a:rPr lang="en-US" sz="2400" dirty="0">
                <a:solidFill>
                  <a:srgbClr val="ECF0F2"/>
                </a:solidFill>
                <a:latin typeface="Source Sans Pro" panose="020B0503030403020204" pitchFamily="34" charset="0"/>
                <a:ea typeface="Source Sans Pro" panose="020B0503030403020204" pitchFamily="34" charset="0"/>
              </a:rPr>
              <a:t>/</a:t>
            </a:r>
            <a:r>
              <a:rPr lang="en-US" sz="2400" b="1" dirty="0">
                <a:solidFill>
                  <a:schemeClr val="bg1"/>
                </a:solidFill>
                <a:latin typeface="Source Sans Pro" panose="020B0503030403020204" pitchFamily="34" charset="0"/>
                <a:ea typeface="Source Sans Pro" panose="020B0503030403020204" pitchFamily="34" charset="0"/>
              </a:rPr>
              <a:t>Newsletter</a:t>
            </a:r>
            <a:endParaRPr lang="en-US" sz="2400" b="1" dirty="0">
              <a:solidFill>
                <a:schemeClr val="bg1"/>
              </a:solidFill>
              <a:latin typeface="Source Sans Pro SemiBold" panose="020B0503030403020204" pitchFamily="34" charset="0"/>
              <a:ea typeface="Source Sans Pro SemiBold" panose="020B0503030403020204" pitchFamily="34" charset="0"/>
            </a:endParaRPr>
          </a:p>
        </p:txBody>
      </p:sp>
      <p:sp>
        <p:nvSpPr>
          <p:cNvPr id="18" name="Rectangle 17">
            <a:extLst>
              <a:ext uri="{FF2B5EF4-FFF2-40B4-BE49-F238E27FC236}">
                <a16:creationId xmlns:a16="http://schemas.microsoft.com/office/drawing/2014/main" id="{C90F6581-8EFD-E240-8305-D7031725C2C6}"/>
              </a:ext>
            </a:extLst>
          </p:cNvPr>
          <p:cNvSpPr/>
          <p:nvPr/>
        </p:nvSpPr>
        <p:spPr>
          <a:xfrm>
            <a:off x="6096000" y="5652654"/>
            <a:ext cx="6096000" cy="1205345"/>
          </a:xfrm>
          <a:prstGeom prst="rect">
            <a:avLst/>
          </a:prstGeom>
          <a:gradFill>
            <a:gsLst>
              <a:gs pos="0">
                <a:srgbClr val="009300"/>
              </a:gs>
              <a:gs pos="100000">
                <a:srgbClr val="00C8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887A7374-EADE-1D44-9BB5-7F4C778FDC19}"/>
              </a:ext>
            </a:extLst>
          </p:cNvPr>
          <p:cNvSpPr txBox="1">
            <a:spLocks/>
          </p:cNvSpPr>
          <p:nvPr/>
        </p:nvSpPr>
        <p:spPr>
          <a:xfrm>
            <a:off x="6408673" y="6022432"/>
            <a:ext cx="5555675" cy="4121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2400" dirty="0" err="1">
                <a:solidFill>
                  <a:srgbClr val="ECF0F2"/>
                </a:solidFill>
                <a:latin typeface="Source Sans Pro" panose="020B0503030403020204" pitchFamily="34" charset="0"/>
                <a:ea typeface="Source Sans Pro" panose="020B0503030403020204" pitchFamily="34" charset="0"/>
              </a:rPr>
              <a:t>LoveAndTruthNetwork.com</a:t>
            </a:r>
            <a:r>
              <a:rPr lang="en-US" sz="2400" dirty="0">
                <a:solidFill>
                  <a:srgbClr val="ECF0F2"/>
                </a:solidFill>
                <a:latin typeface="Source Sans Pro" panose="020B0503030403020204" pitchFamily="34" charset="0"/>
                <a:ea typeface="Source Sans Pro" panose="020B0503030403020204" pitchFamily="34" charset="0"/>
              </a:rPr>
              <a:t>/</a:t>
            </a:r>
            <a:r>
              <a:rPr lang="en-US" sz="2400" b="1" dirty="0">
                <a:solidFill>
                  <a:schemeClr val="bg1"/>
                </a:solidFill>
                <a:latin typeface="Source Sans Pro" panose="020B0503030403020204" pitchFamily="34" charset="0"/>
                <a:ea typeface="Source Sans Pro" panose="020B0503030403020204" pitchFamily="34" charset="0"/>
              </a:rPr>
              <a:t>Donate</a:t>
            </a:r>
            <a:endParaRPr lang="en-US" sz="2400" b="1" dirty="0">
              <a:solidFill>
                <a:schemeClr val="bg1"/>
              </a:solidFill>
              <a:latin typeface="Source Sans Pro SemiBold" panose="020B0503030403020204" pitchFamily="34" charset="0"/>
              <a:ea typeface="Source Sans Pro SemiBold" panose="020B0503030403020204" pitchFamily="34" charset="0"/>
            </a:endParaRPr>
          </a:p>
        </p:txBody>
      </p:sp>
      <p:sp>
        <p:nvSpPr>
          <p:cNvPr id="9" name="Rectangle 8">
            <a:extLst>
              <a:ext uri="{FF2B5EF4-FFF2-40B4-BE49-F238E27FC236}">
                <a16:creationId xmlns:a16="http://schemas.microsoft.com/office/drawing/2014/main" id="{C9187668-AED2-AA47-8BF5-23250A682B64}"/>
              </a:ext>
            </a:extLst>
          </p:cNvPr>
          <p:cNvSpPr/>
          <p:nvPr/>
        </p:nvSpPr>
        <p:spPr>
          <a:xfrm>
            <a:off x="5987465" y="0"/>
            <a:ext cx="204377" cy="6858000"/>
          </a:xfrm>
          <a:prstGeom prst="rect">
            <a:avLst/>
          </a:prstGeom>
          <a:solidFill>
            <a:srgbClr val="EC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r code&#10;&#10;Description automatically generated">
            <a:extLst>
              <a:ext uri="{FF2B5EF4-FFF2-40B4-BE49-F238E27FC236}">
                <a16:creationId xmlns:a16="http://schemas.microsoft.com/office/drawing/2014/main" id="{3AFBB53C-E992-B84A-90E9-19140E779275}"/>
              </a:ext>
            </a:extLst>
          </p:cNvPr>
          <p:cNvPicPr>
            <a:picLocks noChangeAspect="1"/>
          </p:cNvPicPr>
          <p:nvPr/>
        </p:nvPicPr>
        <p:blipFill>
          <a:blip r:embed="rId2"/>
          <a:stretch>
            <a:fillRect/>
          </a:stretch>
        </p:blipFill>
        <p:spPr>
          <a:xfrm>
            <a:off x="1666332" y="2820776"/>
            <a:ext cx="2763331" cy="2763331"/>
          </a:xfrm>
          <a:prstGeom prst="rect">
            <a:avLst/>
          </a:prstGeom>
        </p:spPr>
      </p:pic>
      <p:pic>
        <p:nvPicPr>
          <p:cNvPr id="6" name="Picture 5" descr="Qr code&#10;&#10;Description automatically generated">
            <a:extLst>
              <a:ext uri="{FF2B5EF4-FFF2-40B4-BE49-F238E27FC236}">
                <a16:creationId xmlns:a16="http://schemas.microsoft.com/office/drawing/2014/main" id="{47F08A82-4513-EE4E-B515-B776B7819549}"/>
              </a:ext>
            </a:extLst>
          </p:cNvPr>
          <p:cNvPicPr>
            <a:picLocks noChangeAspect="1"/>
          </p:cNvPicPr>
          <p:nvPr/>
        </p:nvPicPr>
        <p:blipFill>
          <a:blip r:embed="rId3"/>
          <a:stretch>
            <a:fillRect/>
          </a:stretch>
        </p:blipFill>
        <p:spPr>
          <a:xfrm>
            <a:off x="7762333" y="2820775"/>
            <a:ext cx="2763331" cy="2763331"/>
          </a:xfrm>
          <a:prstGeom prst="rect">
            <a:avLst/>
          </a:prstGeom>
        </p:spPr>
      </p:pic>
    </p:spTree>
    <p:extLst>
      <p:ext uri="{BB962C8B-B14F-4D97-AF65-F5344CB8AC3E}">
        <p14:creationId xmlns:p14="http://schemas.microsoft.com/office/powerpoint/2010/main" val="45341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398206" y="5432"/>
            <a:ext cx="11444750" cy="68083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3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Then the Lord God called to the man, and said to him, “Where are you?” He said, “I heard the sound of You in the garden, and I was afraid because I was naked; so I hid myself.” And He said, “Who told you that you were naked? Have you eaten from the tree of which I commanded you not to eat?” The man said, “The woman whom You gave to be with me, she gave me from the tree, and I ate.”                         </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Genesis 2:25</a:t>
            </a:r>
          </a:p>
        </p:txBody>
      </p:sp>
    </p:spTree>
    <p:extLst>
      <p:ext uri="{BB962C8B-B14F-4D97-AF65-F5344CB8AC3E}">
        <p14:creationId xmlns:p14="http://schemas.microsoft.com/office/powerpoint/2010/main" val="41970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784859" y="1067316"/>
            <a:ext cx="10622281" cy="49795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The Woman of Samaria</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Source Sans Pro Semibold" panose="020B0603030403020204" pitchFamily="34" charset="0"/>
                <a:ea typeface="Source Sans Pro Semibold" panose="020B0603030403020204" pitchFamily="34" charset="0"/>
              </a:rPr>
              <a:t>“If you knew the gift of God, and who it is who is saying to you, ‘Give Me a drink,’ you would have asked Him, and He would have given you living water”.</a:t>
            </a:r>
          </a:p>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John 4:10</a:t>
            </a:r>
          </a:p>
        </p:txBody>
      </p:sp>
    </p:spTree>
    <p:extLst>
      <p:ext uri="{BB962C8B-B14F-4D97-AF65-F5344CB8AC3E}">
        <p14:creationId xmlns:p14="http://schemas.microsoft.com/office/powerpoint/2010/main" val="649421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41DC3"/>
            </a:gs>
            <a:gs pos="100000">
              <a:srgbClr val="103EE6"/>
            </a:gs>
          </a:gsLst>
          <a:lin ang="0" scaled="0"/>
        </a:gra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A3AEEFFB-8B5F-8140-8218-783F0FC7FBEE}"/>
              </a:ext>
            </a:extLst>
          </p:cNvPr>
          <p:cNvSpPr txBox="1">
            <a:spLocks/>
          </p:cNvSpPr>
          <p:nvPr/>
        </p:nvSpPr>
        <p:spPr>
          <a:xfrm>
            <a:off x="147485" y="64425"/>
            <a:ext cx="11828206" cy="6793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lang="en-US" sz="4000" b="1" dirty="0">
                <a:solidFill>
                  <a:prstClr val="white"/>
                </a:solidFill>
                <a:latin typeface="Source Sans Pro Semibold" panose="020B0503030403020204" pitchFamily="34" charset="0"/>
                <a:ea typeface="Source Sans Pro Semibold" panose="020B0503030403020204" pitchFamily="34" charset="0"/>
              </a:rPr>
              <a:t>“</a:t>
            </a:r>
            <a:r>
              <a:rPr kumimoji="0" lang="en-US" sz="40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When the people saw this, they all began to complain, saying, ‘He has gone in to be the guest of a man who is a sinner!’ But </a:t>
            </a:r>
            <a:r>
              <a:rPr kumimoji="0" lang="en-US" sz="4000" b="1" i="0" u="none" strike="noStrike" kern="1200" cap="none" spc="0" normalizeH="0" baseline="0" noProof="0" dirty="0" err="1">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Zaccheus</a:t>
            </a:r>
            <a:r>
              <a:rPr kumimoji="0" lang="en-US" sz="40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 stopped and said to the Lord, ‘Behold, Lord, half of my possessions I am giving to the poor, and if I have extorted anything from anyone, I am giving back four times as much.’ And Jesus said to him, ‘Today salvation has come to this house, because he, too, is a son of Abraham. For the Son of Man has come to seek and to save that     which was lost.’”    </a:t>
            </a:r>
            <a:r>
              <a:rPr kumimoji="0" lang="en-US" sz="40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 </a:t>
            </a:r>
            <a:r>
              <a:rPr lang="en-US" sz="3200" dirty="0">
                <a:solidFill>
                  <a:prstClr val="white"/>
                </a:solidFill>
                <a:latin typeface="Source Sans Pro Light" panose="020B0403030403020204" pitchFamily="34" charset="0"/>
                <a:ea typeface="Source Sans Pro Light" panose="020B0403030403020204" pitchFamily="34" charset="0"/>
              </a:rPr>
              <a:t>Luke 19:7-10</a:t>
            </a:r>
            <a:endParaRPr kumimoji="0" lang="en-US" sz="32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endParaRPr>
          </a:p>
        </p:txBody>
      </p:sp>
    </p:spTree>
    <p:extLst>
      <p:ext uri="{BB962C8B-B14F-4D97-AF65-F5344CB8AC3E}">
        <p14:creationId xmlns:p14="http://schemas.microsoft.com/office/powerpoint/2010/main" val="2689602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14532</TotalTime>
  <Words>2468</Words>
  <Application>Microsoft Macintosh PowerPoint</Application>
  <PresentationFormat>Widescreen</PresentationFormat>
  <Paragraphs>209</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Source Sans Pro Light</vt:lpstr>
      <vt:lpstr>Calibri</vt:lpstr>
      <vt:lpstr>Calibri Light</vt:lpstr>
      <vt:lpstr>Arial</vt:lpstr>
      <vt:lpstr>Source Sans Pro</vt:lpstr>
      <vt:lpstr>Source Sans Pro SemiBold</vt:lpstr>
      <vt:lpstr>Source Sans Pro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Malkin</dc:creator>
  <cp:lastModifiedBy>DONNA DOUGHERTY</cp:lastModifiedBy>
  <cp:revision>315</cp:revision>
  <cp:lastPrinted>2023-11-15T21:00:21Z</cp:lastPrinted>
  <dcterms:created xsi:type="dcterms:W3CDTF">2021-09-17T22:50:00Z</dcterms:created>
  <dcterms:modified xsi:type="dcterms:W3CDTF">2023-11-15T21:00:47Z</dcterms:modified>
</cp:coreProperties>
</file>